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7" r:id="rId2"/>
    <p:sldId id="256" r:id="rId3"/>
    <p:sldId id="258" r:id="rId4"/>
    <p:sldId id="259" r:id="rId5"/>
    <p:sldId id="261" r:id="rId6"/>
    <p:sldId id="262" r:id="rId7"/>
    <p:sldId id="270" r:id="rId8"/>
    <p:sldId id="275" r:id="rId9"/>
    <p:sldId id="276" r:id="rId10"/>
    <p:sldId id="272" r:id="rId11"/>
    <p:sldId id="271" r:id="rId12"/>
    <p:sldId id="273" r:id="rId13"/>
    <p:sldId id="274" r:id="rId14"/>
    <p:sldId id="269" r:id="rId15"/>
    <p:sldId id="263" r:id="rId16"/>
    <p:sldId id="265" r:id="rId17"/>
    <p:sldId id="266" r:id="rId18"/>
    <p:sldId id="268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36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elete val="1"/>
          </c:dLbls>
          <c:cat>
            <c:strRef>
              <c:f>Sheet1!$A$2:$A$4</c:f>
              <c:strCache>
                <c:ptCount val="3"/>
                <c:pt idx="0">
                  <c:v>Overexploited</c:v>
                </c:pt>
                <c:pt idx="1">
                  <c:v>Fully exploited</c:v>
                </c:pt>
                <c:pt idx="2">
                  <c:v>Developing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28</c:v>
                </c:pt>
                <c:pt idx="1">
                  <c:v>52</c:v>
                </c:pt>
                <c:pt idx="2">
                  <c:v>20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67FCCF8F-4E01-4992-BD3D-648747E4C1BA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2003D029-A03D-4F81-85C9-CA608FA2C8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692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28A8C-97FA-4A82-9DA5-E48D7EA06AF1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9669C-1274-42B1-BA7E-E5A7346E5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5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C077E-45E9-4EB3-AF4F-9D3C0EC82609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33931-3D57-45C0-B3CF-9FAA90A23B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5DB82-4A1F-46E8-985B-02C7C8F02231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1023C-E9D0-4876-B274-7A5C2C473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137CE-98A7-4CFE-989D-D74B831B3E8E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DDA3D-F2A6-4611-A259-11E36B487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0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28076-97D3-473F-B313-80219639F567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CB661-8E0E-4037-ACCD-478704EC0F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1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C2B0B-2C66-451B-A3D3-EA79A812D7B0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D8F65-BCC9-45F1-83FB-00371EE17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00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70EDE-A9C9-4E54-8D3E-2F7852F0C12A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D9A3B-07E2-4ABB-A319-B4A588D84D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5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FA02F-F12A-455C-B904-7FF433B48AD5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CDB6A-E68D-48A7-9E89-5CB530F35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3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3AF22-CE42-441B-981F-1CDC5AAD2531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83932-416D-4171-9BC1-A8065E1DE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9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BD55A-8CE9-4BC6-8701-17CF3E28E115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F4E18-609A-4C3D-B0FC-E1048342A4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1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3414B-0F79-4067-B739-670CF356026B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9CD2E-A461-40B8-BFCB-73C0C6450F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4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F491A6-E67A-4F14-937A-B5D755FEFD0B}" type="datetimeFigureOut">
              <a:rPr lang="en-US"/>
              <a:pPr>
                <a:defRPr/>
              </a:pPr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3B13FAA-EDE4-4BB6-AA77-17AC78720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393"/>
            <a:ext cx="9144000" cy="685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0" y="420147"/>
            <a:ext cx="4346975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+mn-lt"/>
                <a:cs typeface="+mn-cs"/>
              </a:rPr>
              <a:t>Class III. Causes of biodiversity loss: Overexploitation</a:t>
            </a:r>
          </a:p>
        </p:txBody>
      </p:sp>
    </p:spTree>
    <p:extLst>
      <p:ext uri="{BB962C8B-B14F-4D97-AF65-F5344CB8AC3E}">
        <p14:creationId xmlns:p14="http://schemas.microsoft.com/office/powerpoint/2010/main" val="14894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08" y="183994"/>
            <a:ext cx="9130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So, what is the deal?. Why we just do not harvest something else?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082213" y="75332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Culture</a:t>
            </a:r>
            <a:endParaRPr lang="en-CA" dirty="0"/>
          </a:p>
        </p:txBody>
      </p:sp>
      <p:pic>
        <p:nvPicPr>
          <p:cNvPr id="6" name="Overexploitation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58.98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1710" y="1448780"/>
            <a:ext cx="5066451" cy="37998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5631" y="5724255"/>
            <a:ext cx="67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Overexploitation = large demands * poor regulation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28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7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56665" y="5457693"/>
            <a:ext cx="67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Overexploitation = large demands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08" y="183994"/>
            <a:ext cx="9130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what is the deal?. Why we just do not harvest something else?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4082213" y="75332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1816712" y="1122658"/>
            <a:ext cx="5279923" cy="4266613"/>
            <a:chOff x="1816712" y="1122658"/>
            <a:chExt cx="5279923" cy="426661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712" y="1122658"/>
              <a:ext cx="5279923" cy="3979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038058" y="5112272"/>
              <a:ext cx="20585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200" dirty="0" smtClean="0"/>
                <a:t>An </a:t>
              </a:r>
              <a:r>
                <a:rPr lang="en-CA" sz="1200" dirty="0" err="1"/>
                <a:t>Exacal</a:t>
              </a:r>
              <a:r>
                <a:rPr lang="en-CA" sz="1200" dirty="0"/>
                <a:t> </a:t>
              </a:r>
              <a:r>
                <a:rPr lang="en-CA" sz="1200" dirty="0" smtClean="0"/>
                <a:t>= 1018 </a:t>
              </a:r>
              <a:r>
                <a:rPr lang="en-CA" sz="1200" dirty="0"/>
                <a:t>calories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97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" name="Group 7167"/>
          <p:cNvGrpSpPr/>
          <p:nvPr/>
        </p:nvGrpSpPr>
        <p:grpSpPr>
          <a:xfrm>
            <a:off x="4557191" y="479048"/>
            <a:ext cx="4560979" cy="2743472"/>
            <a:chOff x="4557191" y="479048"/>
            <a:chExt cx="4560979" cy="2743472"/>
          </a:xfrm>
        </p:grpSpPr>
        <p:grpSp>
          <p:nvGrpSpPr>
            <p:cNvPr id="25" name="Group 24"/>
            <p:cNvGrpSpPr/>
            <p:nvPr/>
          </p:nvGrpSpPr>
          <p:grpSpPr>
            <a:xfrm>
              <a:off x="4557191" y="725198"/>
              <a:ext cx="4560979" cy="2497322"/>
              <a:chOff x="4557191" y="725198"/>
              <a:chExt cx="4560979" cy="2497322"/>
            </a:xfrm>
          </p:grpSpPr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7191" y="725198"/>
                <a:ext cx="4560979" cy="24973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7767355" y="1290700"/>
                <a:ext cx="59343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smtClean="0">
                    <a:solidFill>
                      <a:schemeClr val="tx2">
                        <a:lumMod val="75000"/>
                      </a:schemeClr>
                    </a:solidFill>
                  </a:rPr>
                  <a:t>Price</a:t>
                </a:r>
                <a:endParaRPr lang="en-CA" sz="14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37218" y="1114945"/>
                <a:ext cx="13997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smtClean="0">
                    <a:solidFill>
                      <a:srgbClr val="FF0000"/>
                    </a:solidFill>
                  </a:rPr>
                  <a:t>Population size</a:t>
                </a:r>
                <a:endParaRPr lang="en-CA" sz="1400" b="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696" y="656031"/>
              <a:ext cx="778013" cy="7249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6861681" y="479048"/>
              <a:ext cx="822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Abalones</a:t>
              </a:r>
              <a:endParaRPr lang="en-CA" sz="1200" b="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29" y="-5611"/>
            <a:ext cx="913099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So what is the deal?. Why we just do not harvest something else?</a:t>
            </a:r>
            <a:endParaRPr lang="en-CA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20638" y="394793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Economic value: theory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95118" y="6481628"/>
            <a:ext cx="3031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0" dirty="0" err="1" smtClean="0"/>
              <a:t>Courchamp</a:t>
            </a:r>
            <a:r>
              <a:rPr lang="en-CA" sz="1400" b="0" dirty="0" smtClean="0"/>
              <a:t> et al., </a:t>
            </a:r>
            <a:r>
              <a:rPr lang="en-CA" sz="1400" b="0" dirty="0" err="1" smtClean="0"/>
              <a:t>PlosBiology</a:t>
            </a:r>
            <a:r>
              <a:rPr lang="en-CA" sz="1400" b="0" dirty="0" smtClean="0"/>
              <a:t> 2006</a:t>
            </a:r>
            <a:endParaRPr lang="en-CA" sz="1400" b="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37498" y="894408"/>
            <a:ext cx="2457890" cy="2754597"/>
            <a:chOff x="137498" y="894408"/>
            <a:chExt cx="2457890" cy="275459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37498" y="894408"/>
              <a:ext cx="0" cy="243027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37498" y="3279673"/>
              <a:ext cx="245789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89085" y="3279673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CA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64518" y="740519"/>
            <a:ext cx="2296921" cy="2632295"/>
            <a:chOff x="164518" y="740519"/>
            <a:chExt cx="2296921" cy="2632295"/>
          </a:xfrm>
        </p:grpSpPr>
        <p:sp>
          <p:nvSpPr>
            <p:cNvPr id="11" name="Freeform 10"/>
            <p:cNvSpPr/>
            <p:nvPr/>
          </p:nvSpPr>
          <p:spPr>
            <a:xfrm>
              <a:off x="330554" y="984418"/>
              <a:ext cx="2130885" cy="1463108"/>
            </a:xfrm>
            <a:custGeom>
              <a:avLst/>
              <a:gdLst>
                <a:gd name="connsiteX0" fmla="*/ 0 w 2059806"/>
                <a:gd name="connsiteY0" fmla="*/ 0 h 2011680"/>
                <a:gd name="connsiteX1" fmla="*/ 750770 w 2059806"/>
                <a:gd name="connsiteY1" fmla="*/ 1309036 h 2011680"/>
                <a:gd name="connsiteX2" fmla="*/ 2059806 w 2059806"/>
                <a:gd name="connsiteY2" fmla="*/ 2011680 h 2011680"/>
                <a:gd name="connsiteX0" fmla="*/ 0 w 2387064"/>
                <a:gd name="connsiteY0" fmla="*/ 0 h 1362989"/>
                <a:gd name="connsiteX1" fmla="*/ 750770 w 2387064"/>
                <a:gd name="connsiteY1" fmla="*/ 1309036 h 1362989"/>
                <a:gd name="connsiteX2" fmla="*/ 2387064 w 2387064"/>
                <a:gd name="connsiteY2" fmla="*/ 1235580 h 1362989"/>
                <a:gd name="connsiteX0" fmla="*/ 0 w 2387064"/>
                <a:gd name="connsiteY0" fmla="*/ 0 h 1417240"/>
                <a:gd name="connsiteX1" fmla="*/ 750770 w 2387064"/>
                <a:gd name="connsiteY1" fmla="*/ 1309036 h 1417240"/>
                <a:gd name="connsiteX2" fmla="*/ 2387064 w 2387064"/>
                <a:gd name="connsiteY2" fmla="*/ 1235580 h 1417240"/>
                <a:gd name="connsiteX0" fmla="*/ 0 w 2271561"/>
                <a:gd name="connsiteY0" fmla="*/ 0 h 1378183"/>
                <a:gd name="connsiteX1" fmla="*/ 750770 w 2271561"/>
                <a:gd name="connsiteY1" fmla="*/ 1309036 h 1378183"/>
                <a:gd name="connsiteX2" fmla="*/ 2271561 w 2271561"/>
                <a:gd name="connsiteY2" fmla="*/ 1110690 h 1378183"/>
                <a:gd name="connsiteX0" fmla="*/ 0 w 2130885"/>
                <a:gd name="connsiteY0" fmla="*/ 0 h 1351935"/>
                <a:gd name="connsiteX1" fmla="*/ 750770 w 2130885"/>
                <a:gd name="connsiteY1" fmla="*/ 1309036 h 1351935"/>
                <a:gd name="connsiteX2" fmla="*/ 2130885 w 2130885"/>
                <a:gd name="connsiteY2" fmla="*/ 874377 h 1351935"/>
                <a:gd name="connsiteX0" fmla="*/ 0 w 2130885"/>
                <a:gd name="connsiteY0" fmla="*/ 0 h 1356008"/>
                <a:gd name="connsiteX1" fmla="*/ 750770 w 2130885"/>
                <a:gd name="connsiteY1" fmla="*/ 1309036 h 1356008"/>
                <a:gd name="connsiteX2" fmla="*/ 2130885 w 2130885"/>
                <a:gd name="connsiteY2" fmla="*/ 874377 h 135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0885" h="1356008">
                  <a:moveTo>
                    <a:pt x="0" y="0"/>
                  </a:moveTo>
                  <a:cubicBezTo>
                    <a:pt x="203734" y="486878"/>
                    <a:pt x="372177" y="1123921"/>
                    <a:pt x="750770" y="1309036"/>
                  </a:cubicBezTo>
                  <a:cubicBezTo>
                    <a:pt x="1129363" y="1494151"/>
                    <a:pt x="1730480" y="1086723"/>
                    <a:pt x="2130885" y="874377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508" y="740519"/>
              <a:ext cx="1399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</a:rPr>
                <a:t>Population size</a:t>
              </a:r>
              <a:endParaRPr lang="en-CA" sz="1400" b="0" dirty="0">
                <a:solidFill>
                  <a:srgbClr val="FF000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20978477">
              <a:off x="416838" y="1217041"/>
              <a:ext cx="2001042" cy="2155773"/>
            </a:xfrm>
            <a:custGeom>
              <a:avLst/>
              <a:gdLst>
                <a:gd name="connsiteX0" fmla="*/ 0 w 2059806"/>
                <a:gd name="connsiteY0" fmla="*/ 0 h 2011680"/>
                <a:gd name="connsiteX1" fmla="*/ 750770 w 2059806"/>
                <a:gd name="connsiteY1" fmla="*/ 1309036 h 2011680"/>
                <a:gd name="connsiteX2" fmla="*/ 2059806 w 2059806"/>
                <a:gd name="connsiteY2" fmla="*/ 2011680 h 2011680"/>
                <a:gd name="connsiteX0" fmla="*/ 0 w 2059806"/>
                <a:gd name="connsiteY0" fmla="*/ 0 h 2011680"/>
                <a:gd name="connsiteX1" fmla="*/ 554176 w 2059806"/>
                <a:gd name="connsiteY1" fmla="*/ 1611267 h 2011680"/>
                <a:gd name="connsiteX2" fmla="*/ 2059806 w 2059806"/>
                <a:gd name="connsiteY2" fmla="*/ 2011680 h 2011680"/>
                <a:gd name="connsiteX0" fmla="*/ 0 w 2059806"/>
                <a:gd name="connsiteY0" fmla="*/ 0 h 2011680"/>
                <a:gd name="connsiteX1" fmla="*/ 554176 w 2059806"/>
                <a:gd name="connsiteY1" fmla="*/ 1611267 h 2011680"/>
                <a:gd name="connsiteX2" fmla="*/ 2059806 w 2059806"/>
                <a:gd name="connsiteY2" fmla="*/ 2011680 h 2011680"/>
                <a:gd name="connsiteX0" fmla="*/ 0 w 2059806"/>
                <a:gd name="connsiteY0" fmla="*/ 0 h 2011680"/>
                <a:gd name="connsiteX1" fmla="*/ 554176 w 2059806"/>
                <a:gd name="connsiteY1" fmla="*/ 1611267 h 2011680"/>
                <a:gd name="connsiteX2" fmla="*/ 2059806 w 2059806"/>
                <a:gd name="connsiteY2" fmla="*/ 2011680 h 201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9806" h="2011680">
                  <a:moveTo>
                    <a:pt x="0" y="0"/>
                  </a:moveTo>
                  <a:cubicBezTo>
                    <a:pt x="203734" y="486878"/>
                    <a:pt x="232357" y="1315900"/>
                    <a:pt x="554176" y="1611267"/>
                  </a:cubicBezTo>
                  <a:cubicBezTo>
                    <a:pt x="875995" y="1906634"/>
                    <a:pt x="1556170" y="1933302"/>
                    <a:pt x="2059806" y="2011680"/>
                  </a:cubicBezTo>
                </a:path>
              </a:pathLst>
            </a:cu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4518" y="2305339"/>
              <a:ext cx="60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chemeClr val="tx2">
                      <a:lumMod val="75000"/>
                    </a:schemeClr>
                  </a:solidFill>
                </a:rPr>
                <a:t>Profit</a:t>
              </a:r>
              <a:endParaRPr lang="en-CA" sz="1400" b="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08860" y="2494455"/>
            <a:ext cx="1806828" cy="615353"/>
            <a:chOff x="1208860" y="2494455"/>
            <a:chExt cx="1806828" cy="615353"/>
          </a:xfrm>
        </p:grpSpPr>
        <p:sp>
          <p:nvSpPr>
            <p:cNvPr id="14" name="Rectangle 13"/>
            <p:cNvSpPr/>
            <p:nvPr/>
          </p:nvSpPr>
          <p:spPr>
            <a:xfrm>
              <a:off x="1219475" y="2494455"/>
              <a:ext cx="17962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200" b="0" dirty="0"/>
                <a:t>economic </a:t>
              </a:r>
              <a:r>
                <a:rPr lang="en-CA" sz="1200" b="0" dirty="0" smtClean="0"/>
                <a:t>extinction</a:t>
              </a:r>
            </a:p>
            <a:p>
              <a:r>
                <a:rPr lang="en-CA" sz="1200" b="0" dirty="0" smtClean="0"/>
                <a:t>(exploitation </a:t>
              </a:r>
              <a:r>
                <a:rPr lang="en-CA" sz="1200" b="0" dirty="0"/>
                <a:t>cessation)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1208860" y="2895405"/>
              <a:ext cx="500305" cy="214403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1180520" y="1380945"/>
            <a:ext cx="0" cy="1858413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743084" y="1517374"/>
            <a:ext cx="1710190" cy="1421064"/>
            <a:chOff x="2743084" y="1517374"/>
            <a:chExt cx="1710190" cy="1421064"/>
          </a:xfrm>
        </p:grpSpPr>
        <p:sp>
          <p:nvSpPr>
            <p:cNvPr id="2" name="Right Arrow 1"/>
            <p:cNvSpPr/>
            <p:nvPr/>
          </p:nvSpPr>
          <p:spPr>
            <a:xfrm>
              <a:off x="2743084" y="1662828"/>
              <a:ext cx="1710190" cy="5850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743084" y="1517374"/>
              <a:ext cx="1648896" cy="1421064"/>
              <a:chOff x="2743084" y="1517374"/>
              <a:chExt cx="1648896" cy="1421064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906815" y="1517374"/>
                <a:ext cx="1199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smtClean="0"/>
                  <a:t>The reality is</a:t>
                </a:r>
                <a:endParaRPr lang="en-CA" sz="1400" b="0" dirty="0"/>
              </a:p>
            </p:txBody>
          </p:sp>
          <p:pic>
            <p:nvPicPr>
              <p:cNvPr id="7174" name="Picture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233" y="2152436"/>
                <a:ext cx="865891" cy="7860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2743084" y="1816860"/>
                <a:ext cx="164889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we value the rarest</a:t>
                </a:r>
                <a:endParaRPr lang="en-CA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6069989" y="1707195"/>
            <a:ext cx="1789272" cy="1075311"/>
            <a:chOff x="6069989" y="1707195"/>
            <a:chExt cx="1789272" cy="1075311"/>
          </a:xfrm>
        </p:grpSpPr>
        <p:sp>
          <p:nvSpPr>
            <p:cNvPr id="33" name="Freeform 32"/>
            <p:cNvSpPr/>
            <p:nvPr/>
          </p:nvSpPr>
          <p:spPr>
            <a:xfrm flipH="1">
              <a:off x="7179448" y="2093860"/>
              <a:ext cx="513261" cy="688646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69989" y="1707195"/>
              <a:ext cx="1789272" cy="461665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0000"/>
                  </a:solidFill>
                </a:rPr>
                <a:t>extinction </a:t>
              </a:r>
              <a:r>
                <a:rPr lang="en-CA" sz="1200" dirty="0" smtClean="0">
                  <a:solidFill>
                    <a:srgbClr val="FF0000"/>
                  </a:solidFill>
                </a:rPr>
                <a:t>vortex</a:t>
              </a:r>
            </a:p>
            <a:p>
              <a:pPr algn="ctr"/>
              <a:r>
                <a:rPr lang="en-CA" sz="1200" dirty="0" smtClean="0">
                  <a:solidFill>
                    <a:srgbClr val="FF0000"/>
                  </a:solidFill>
                </a:rPr>
                <a:t>(accelerated </a:t>
              </a:r>
              <a:r>
                <a:rPr lang="en-CA" sz="1200" dirty="0">
                  <a:solidFill>
                    <a:srgbClr val="FF0000"/>
                  </a:solidFill>
                </a:rPr>
                <a:t>declines</a:t>
              </a:r>
              <a:r>
                <a:rPr lang="en-CA" sz="1200" dirty="0" smtClean="0">
                  <a:solidFill>
                    <a:srgbClr val="FF0000"/>
                  </a:solidFill>
                </a:rPr>
                <a:t>)</a:t>
              </a:r>
              <a:endParaRPr lang="en-CA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2179" y="3719751"/>
            <a:ext cx="2990234" cy="2872608"/>
            <a:chOff x="5947251" y="3609020"/>
            <a:chExt cx="2990234" cy="2872608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251" y="3851331"/>
              <a:ext cx="2923045" cy="2630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0976" y="3956185"/>
              <a:ext cx="543900" cy="5529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7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7728" y="5098646"/>
              <a:ext cx="539202" cy="716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le 40"/>
            <p:cNvSpPr/>
            <p:nvPr/>
          </p:nvSpPr>
          <p:spPr>
            <a:xfrm>
              <a:off x="5947251" y="3609020"/>
              <a:ext cx="2990234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 smtClean="0">
                  <a:solidFill>
                    <a:srgbClr val="FF0000"/>
                  </a:solidFill>
                </a:rPr>
                <a:t>The problem is common</a:t>
              </a:r>
              <a:endParaRPr lang="en-CA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0638" y="4097106"/>
            <a:ext cx="4656407" cy="2114905"/>
            <a:chOff x="320638" y="4097106"/>
            <a:chExt cx="4656407" cy="2114905"/>
          </a:xfrm>
        </p:grpSpPr>
        <p:pic>
          <p:nvPicPr>
            <p:cNvPr id="7178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54" y="4330251"/>
              <a:ext cx="4607807" cy="18817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>
            <a:xfrm>
              <a:off x="2041185" y="4416036"/>
              <a:ext cx="11865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200" dirty="0" smtClean="0"/>
                <a:t>No protection</a:t>
              </a:r>
              <a:endParaRPr lang="en-CA" sz="1200" dirty="0"/>
            </a:p>
          </p:txBody>
        </p:sp>
        <p:sp>
          <p:nvSpPr>
            <p:cNvPr id="37" name="Freeform 36"/>
            <p:cNvSpPr/>
            <p:nvPr/>
          </p:nvSpPr>
          <p:spPr>
            <a:xfrm rot="5400000" flipH="1" flipV="1">
              <a:off x="1800658" y="4773621"/>
              <a:ext cx="330710" cy="455006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 37"/>
            <p:cNvSpPr/>
            <p:nvPr/>
          </p:nvSpPr>
          <p:spPr>
            <a:xfrm rot="5400000" flipH="1">
              <a:off x="2158044" y="5013014"/>
              <a:ext cx="1081449" cy="306932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0638" y="4097106"/>
              <a:ext cx="465640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Even conservation is bad</a:t>
              </a:r>
              <a:endParaRPr lang="en-CA" sz="12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0614" y="4374105"/>
              <a:ext cx="9810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200" dirty="0"/>
                <a:t>CITES </a:t>
              </a:r>
              <a:r>
                <a:rPr lang="en-CA" sz="1200" dirty="0" smtClean="0"/>
                <a:t>law protection</a:t>
              </a:r>
              <a:endParaRPr lang="en-CA" sz="1200" dirty="0"/>
            </a:p>
          </p:txBody>
        </p:sp>
      </p:grpSp>
      <p:sp>
        <p:nvSpPr>
          <p:cNvPr id="39" name="Freeform 38"/>
          <p:cNvSpPr/>
          <p:nvPr/>
        </p:nvSpPr>
        <p:spPr>
          <a:xfrm flipH="1" flipV="1">
            <a:off x="3598178" y="2152435"/>
            <a:ext cx="3134061" cy="2083170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165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62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 smtClean="0">
                <a:latin typeface="+mn-lt"/>
                <a:cs typeface="+mn-cs"/>
              </a:rPr>
              <a:t>Consequences of overharvesting</a:t>
            </a:r>
            <a:endParaRPr lang="en-US" b="0" dirty="0">
              <a:latin typeface="+mn-lt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483634" y="3977707"/>
            <a:ext cx="3233852" cy="2788468"/>
            <a:chOff x="5604446" y="830152"/>
            <a:chExt cx="3233852" cy="2788468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446" y="830152"/>
              <a:ext cx="2925325" cy="2788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000936" y="830152"/>
              <a:ext cx="1837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200" b="0" dirty="0" err="1" smtClean="0"/>
                <a:t>Dzialowski</a:t>
              </a:r>
              <a:r>
                <a:rPr lang="en-CA" sz="1200" b="0" dirty="0" smtClean="0"/>
                <a:t> &amp; </a:t>
              </a:r>
              <a:r>
                <a:rPr lang="en-CA" sz="1200" b="0" dirty="0" err="1" smtClean="0"/>
                <a:t>Sotherland</a:t>
              </a:r>
              <a:endParaRPr lang="en-CA" sz="1200" b="0" dirty="0" smtClean="0"/>
            </a:p>
            <a:p>
              <a:r>
                <a:rPr lang="en-CA" sz="1200" b="0" dirty="0" smtClean="0"/>
                <a:t>J</a:t>
              </a:r>
              <a:r>
                <a:rPr lang="en-CA" sz="1200" b="0" dirty="0"/>
                <a:t>. Exp. Biol. </a:t>
              </a:r>
              <a:r>
                <a:rPr lang="en-CA" sz="1200" b="0" dirty="0" smtClean="0"/>
                <a:t>2006</a:t>
              </a:r>
              <a:endParaRPr lang="en-CA" sz="1200" b="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1500" y="5572687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Overpopulation   =  input &lt; output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176690" y="4798065"/>
            <a:ext cx="423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smaller survival = smaller larval size </a:t>
            </a:r>
            <a:endParaRPr lang="en-CA" dirty="0"/>
          </a:p>
        </p:txBody>
      </p:sp>
      <p:sp>
        <p:nvSpPr>
          <p:cNvPr id="18" name="Freeform 17"/>
          <p:cNvSpPr/>
          <p:nvPr/>
        </p:nvSpPr>
        <p:spPr>
          <a:xfrm rot="1858947">
            <a:off x="4288300" y="4420069"/>
            <a:ext cx="1260714" cy="750004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 rot="8615768" flipH="1" flipV="1">
            <a:off x="2244775" y="5231004"/>
            <a:ext cx="444219" cy="346919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767880" y="5409220"/>
            <a:ext cx="453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endParaRPr lang="en-CA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941931" y="1656592"/>
            <a:ext cx="1211094" cy="1394477"/>
          </a:xfrm>
          <a:custGeom>
            <a:avLst/>
            <a:gdLst>
              <a:gd name="connsiteX0" fmla="*/ 0 w 1459524"/>
              <a:gd name="connsiteY0" fmla="*/ 2101362 h 2187982"/>
              <a:gd name="connsiteX1" fmla="*/ 888024 w 1459524"/>
              <a:gd name="connsiteY1" fmla="*/ 1995854 h 2187982"/>
              <a:gd name="connsiteX2" fmla="*/ 448408 w 1459524"/>
              <a:gd name="connsiteY2" fmla="*/ 404447 h 2187982"/>
              <a:gd name="connsiteX3" fmla="*/ 1459524 w 1459524"/>
              <a:gd name="connsiteY3" fmla="*/ 0 h 2187982"/>
              <a:gd name="connsiteX0" fmla="*/ 0 w 1424355"/>
              <a:gd name="connsiteY0" fmla="*/ 2268416 h 2307496"/>
              <a:gd name="connsiteX1" fmla="*/ 852855 w 1424355"/>
              <a:gd name="connsiteY1" fmla="*/ 1995854 h 2307496"/>
              <a:gd name="connsiteX2" fmla="*/ 413239 w 1424355"/>
              <a:gd name="connsiteY2" fmla="*/ 404447 h 2307496"/>
              <a:gd name="connsiteX3" fmla="*/ 1424355 w 1424355"/>
              <a:gd name="connsiteY3" fmla="*/ 0 h 2307496"/>
              <a:gd name="connsiteX0" fmla="*/ 0 w 1424355"/>
              <a:gd name="connsiteY0" fmla="*/ 2365131 h 2392150"/>
              <a:gd name="connsiteX1" fmla="*/ 852855 w 1424355"/>
              <a:gd name="connsiteY1" fmla="*/ 1995854 h 2392150"/>
              <a:gd name="connsiteX2" fmla="*/ 413239 w 1424355"/>
              <a:gd name="connsiteY2" fmla="*/ 404447 h 2392150"/>
              <a:gd name="connsiteX3" fmla="*/ 1424355 w 1424355"/>
              <a:gd name="connsiteY3" fmla="*/ 0 h 2392150"/>
              <a:gd name="connsiteX0" fmla="*/ 0 w 1424355"/>
              <a:gd name="connsiteY0" fmla="*/ 2365131 h 2376014"/>
              <a:gd name="connsiteX1" fmla="*/ 852855 w 1424355"/>
              <a:gd name="connsiteY1" fmla="*/ 1995854 h 2376014"/>
              <a:gd name="connsiteX2" fmla="*/ 413239 w 1424355"/>
              <a:gd name="connsiteY2" fmla="*/ 404447 h 2376014"/>
              <a:gd name="connsiteX3" fmla="*/ 1424355 w 1424355"/>
              <a:gd name="connsiteY3" fmla="*/ 0 h 237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4355" h="2376014">
                <a:moveTo>
                  <a:pt x="0" y="2365131"/>
                </a:moveTo>
                <a:cubicBezTo>
                  <a:pt x="415436" y="2409825"/>
                  <a:pt x="783982" y="2322635"/>
                  <a:pt x="852855" y="1995854"/>
                </a:cubicBezTo>
                <a:cubicBezTo>
                  <a:pt x="921728" y="1669073"/>
                  <a:pt x="317989" y="737089"/>
                  <a:pt x="413239" y="404447"/>
                </a:cubicBezTo>
                <a:cubicBezTo>
                  <a:pt x="508489" y="71805"/>
                  <a:pt x="966422" y="35902"/>
                  <a:pt x="1424355" y="0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 23"/>
          <p:cNvSpPr/>
          <p:nvPr/>
        </p:nvSpPr>
        <p:spPr>
          <a:xfrm rot="2181860" flipH="1">
            <a:off x="8164019" y="3283746"/>
            <a:ext cx="765651" cy="1504966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58622" y="441941"/>
            <a:ext cx="3999184" cy="3842154"/>
            <a:chOff x="58622" y="441941"/>
            <a:chExt cx="3999184" cy="3842154"/>
          </a:xfrm>
        </p:grpSpPr>
        <p:grpSp>
          <p:nvGrpSpPr>
            <p:cNvPr id="15" name="Group 14"/>
            <p:cNvGrpSpPr/>
            <p:nvPr/>
          </p:nvGrpSpPr>
          <p:grpSpPr>
            <a:xfrm>
              <a:off x="58622" y="626607"/>
              <a:ext cx="3999184" cy="3657488"/>
              <a:chOff x="99120" y="1540323"/>
              <a:chExt cx="3999184" cy="3657488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20" y="1540323"/>
                <a:ext cx="3299174" cy="3467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153199" y="1900363"/>
                <a:ext cx="9451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 smtClean="0"/>
                  <a:t>Small fish harvested</a:t>
                </a:r>
                <a:endParaRPr lang="en-CA" sz="1200" b="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204465" y="3733953"/>
                <a:ext cx="853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 smtClean="0"/>
                  <a:t>Large fish harvested</a:t>
                </a:r>
                <a:endParaRPr lang="en-CA" sz="1200" b="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191380" y="2784202"/>
                <a:ext cx="9069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 smtClean="0"/>
                  <a:t>Random fish harvested</a:t>
                </a:r>
                <a:endParaRPr lang="en-CA" sz="1200" b="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09210" y="4920812"/>
                <a:ext cx="215475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200" b="0" dirty="0" smtClean="0"/>
                  <a:t>Conover et al., Science </a:t>
                </a:r>
                <a:r>
                  <a:rPr lang="en-CA" sz="1200" b="0" dirty="0"/>
                  <a:t>2002</a:t>
                </a:r>
              </a:p>
            </p:txBody>
          </p:sp>
          <p:pic>
            <p:nvPicPr>
              <p:cNvPr id="8195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416" y="3902288"/>
                <a:ext cx="1337272" cy="428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37722" y="3740438"/>
                <a:ext cx="15696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400" b="0" dirty="0"/>
                  <a:t>Atlantic silverside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70335" y="44194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EXPERIMENTS</a:t>
              </a:r>
              <a:endParaRPr lang="en-CA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153025" y="444344"/>
            <a:ext cx="3990975" cy="3049982"/>
            <a:chOff x="5153025" y="444344"/>
            <a:chExt cx="3990975" cy="3049982"/>
          </a:xfrm>
        </p:grpSpPr>
        <p:grpSp>
          <p:nvGrpSpPr>
            <p:cNvPr id="3" name="Group 2"/>
            <p:cNvGrpSpPr/>
            <p:nvPr/>
          </p:nvGrpSpPr>
          <p:grpSpPr>
            <a:xfrm>
              <a:off x="5153025" y="551101"/>
              <a:ext cx="3990975" cy="2943225"/>
              <a:chOff x="5153025" y="551101"/>
              <a:chExt cx="3990975" cy="2943225"/>
            </a:xfrm>
          </p:grpSpPr>
          <p:pic>
            <p:nvPicPr>
              <p:cNvPr id="23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3025" y="551101"/>
                <a:ext cx="3990975" cy="2943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012707" y="2413234"/>
                <a:ext cx="18671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Jackson et al, Science 2001</a:t>
                </a:r>
                <a:endParaRPr lang="en-CA" sz="1200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707769" y="444344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REALITY</a:t>
              </a:r>
              <a:endParaRPr lang="en-CA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53702" y="6354325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EXTINCTION </a:t>
            </a:r>
            <a:r>
              <a:rPr lang="en-US" dirty="0" smtClean="0"/>
              <a:t>VORTEX</a:t>
            </a:r>
            <a:endParaRPr lang="en-US" sz="1200" b="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8643" y="5205010"/>
            <a:ext cx="876560" cy="1150724"/>
            <a:chOff x="1218643" y="5205010"/>
            <a:chExt cx="876560" cy="1150724"/>
          </a:xfrm>
        </p:grpSpPr>
        <p:sp>
          <p:nvSpPr>
            <p:cNvPr id="25" name="Freeform 24"/>
            <p:cNvSpPr/>
            <p:nvPr/>
          </p:nvSpPr>
          <p:spPr>
            <a:xfrm rot="5575700" flipH="1" flipV="1">
              <a:off x="1169993" y="5960165"/>
              <a:ext cx="444219" cy="346919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Freeform 32"/>
            <p:cNvSpPr/>
            <p:nvPr/>
          </p:nvSpPr>
          <p:spPr>
            <a:xfrm rot="2181860" flipH="1">
              <a:off x="1459596" y="5205010"/>
              <a:ext cx="635607" cy="1095795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865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8" grpId="0" animBg="1"/>
      <p:bldP spid="19" grpId="0" animBg="1"/>
      <p:bldP spid="14" grpId="0"/>
      <p:bldP spid="12" grpId="0" animBg="1"/>
      <p:bldP spid="24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62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+mn-lt"/>
                <a:cs typeface="+mn-cs"/>
              </a:rPr>
              <a:t>Risks of low population </a:t>
            </a:r>
            <a:r>
              <a:rPr lang="en-US" b="0" dirty="0" smtClean="0">
                <a:latin typeface="+mn-lt"/>
                <a:cs typeface="+mn-cs"/>
              </a:rPr>
              <a:t>levels: genetic level</a:t>
            </a:r>
            <a:endParaRPr lang="en-US" b="0" dirty="0">
              <a:latin typeface="+mn-lt"/>
              <a:cs typeface="+mn-cs"/>
            </a:endParaRPr>
          </a:p>
        </p:txBody>
      </p:sp>
      <p:sp>
        <p:nvSpPr>
          <p:cNvPr id="38948" name="Text Box 36"/>
          <p:cNvSpPr txBox="1">
            <a:spLocks noChangeArrowheads="1"/>
          </p:cNvSpPr>
          <p:nvPr/>
        </p:nvSpPr>
        <p:spPr bwMode="auto">
          <a:xfrm>
            <a:off x="1511660" y="3599728"/>
            <a:ext cx="51411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FF0000"/>
                </a:solidFill>
              </a:rPr>
              <a:t>population = </a:t>
            </a:r>
            <a:r>
              <a:rPr lang="en-US" dirty="0" smtClean="0">
                <a:solidFill>
                  <a:srgbClr val="FF0000"/>
                </a:solidFill>
              </a:rPr>
              <a:t>lower </a:t>
            </a:r>
            <a:r>
              <a:rPr lang="en-US" dirty="0">
                <a:solidFill>
                  <a:srgbClr val="FF0000"/>
                </a:solidFill>
              </a:rPr>
              <a:t>genetic variability</a:t>
            </a:r>
          </a:p>
        </p:txBody>
      </p:sp>
      <p:sp>
        <p:nvSpPr>
          <p:cNvPr id="38951" name="Text Box 39"/>
          <p:cNvSpPr txBox="1">
            <a:spLocks noChangeArrowheads="1"/>
          </p:cNvSpPr>
          <p:nvPr/>
        </p:nvSpPr>
        <p:spPr bwMode="auto">
          <a:xfrm>
            <a:off x="3598863" y="4814888"/>
            <a:ext cx="283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 b="0" i="1"/>
              <a:t>Offspring of close relatives have higher mortality, fewer offspring,  low reproductive success and/or are weak, and/or sterile.</a:t>
            </a:r>
          </a:p>
        </p:txBody>
      </p:sp>
      <p:sp>
        <p:nvSpPr>
          <p:cNvPr id="38953" name="Rectangle 41"/>
          <p:cNvSpPr>
            <a:spLocks noChangeArrowheads="1"/>
          </p:cNvSpPr>
          <p:nvPr/>
        </p:nvSpPr>
        <p:spPr bwMode="auto">
          <a:xfrm>
            <a:off x="6507215" y="3366520"/>
            <a:ext cx="16764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Higher</a:t>
            </a:r>
          </a:p>
          <a:p>
            <a:r>
              <a:rPr lang="en-US" dirty="0">
                <a:solidFill>
                  <a:srgbClr val="FF0000"/>
                </a:solidFill>
              </a:rPr>
              <a:t>=  Extinction    </a:t>
            </a:r>
          </a:p>
          <a:p>
            <a:r>
              <a:rPr lang="en-US" dirty="0">
                <a:solidFill>
                  <a:srgbClr val="FF0000"/>
                </a:solidFill>
              </a:rPr>
              <a:t>    Risk</a:t>
            </a:r>
          </a:p>
        </p:txBody>
      </p:sp>
      <p:sp>
        <p:nvSpPr>
          <p:cNvPr id="38954" name="Text Box 42"/>
          <p:cNvSpPr txBox="1">
            <a:spLocks noChangeArrowheads="1"/>
          </p:cNvSpPr>
          <p:nvPr/>
        </p:nvSpPr>
        <p:spPr bwMode="auto">
          <a:xfrm>
            <a:off x="3675063" y="2697163"/>
            <a:ext cx="283527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 b="0" i="1"/>
              <a:t>Random loss of important alleles</a:t>
            </a:r>
          </a:p>
        </p:txBody>
      </p:sp>
      <p:sp>
        <p:nvSpPr>
          <p:cNvPr id="38955" name="Text Box 43"/>
          <p:cNvSpPr txBox="1">
            <a:spLocks noChangeArrowheads="1"/>
          </p:cNvSpPr>
          <p:nvPr/>
        </p:nvSpPr>
        <p:spPr bwMode="auto">
          <a:xfrm>
            <a:off x="779463" y="2620963"/>
            <a:ext cx="283527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 b="0" i="1"/>
              <a:t>Pre-adaptability or resilience</a:t>
            </a:r>
          </a:p>
        </p:txBody>
      </p:sp>
      <p:grpSp>
        <p:nvGrpSpPr>
          <p:cNvPr id="38964" name="Group 52"/>
          <p:cNvGrpSpPr>
            <a:grpSpLocks/>
          </p:cNvGrpSpPr>
          <p:nvPr/>
        </p:nvGrpSpPr>
        <p:grpSpPr bwMode="auto">
          <a:xfrm>
            <a:off x="4132263" y="2894013"/>
            <a:ext cx="2141537" cy="762000"/>
            <a:chOff x="2592" y="2448"/>
            <a:chExt cx="1349" cy="480"/>
          </a:xfrm>
        </p:grpSpPr>
        <p:sp>
          <p:nvSpPr>
            <p:cNvPr id="7189" name="Rectangle 37"/>
            <p:cNvSpPr>
              <a:spLocks noChangeArrowheads="1"/>
            </p:cNvSpPr>
            <p:nvPr/>
          </p:nvSpPr>
          <p:spPr bwMode="auto">
            <a:xfrm>
              <a:off x="2592" y="2448"/>
              <a:ext cx="106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more genetic drift</a:t>
              </a:r>
            </a:p>
          </p:txBody>
        </p:sp>
        <p:sp>
          <p:nvSpPr>
            <p:cNvPr id="7190" name="Freeform 45"/>
            <p:cNvSpPr>
              <a:spLocks/>
            </p:cNvSpPr>
            <p:nvPr/>
          </p:nvSpPr>
          <p:spPr bwMode="auto">
            <a:xfrm>
              <a:off x="3648" y="2544"/>
              <a:ext cx="293" cy="384"/>
            </a:xfrm>
            <a:custGeom>
              <a:avLst/>
              <a:gdLst>
                <a:gd name="T0" fmla="*/ 293 w 293"/>
                <a:gd name="T1" fmla="*/ 384 h 415"/>
                <a:gd name="T2" fmla="*/ 277 w 293"/>
                <a:gd name="T3" fmla="*/ 233 h 415"/>
                <a:gd name="T4" fmla="*/ 206 w 293"/>
                <a:gd name="T5" fmla="*/ 114 h 415"/>
                <a:gd name="T6" fmla="*/ 0 w 293"/>
                <a:gd name="T7" fmla="*/ 0 h 4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3" h="415">
                  <a:moveTo>
                    <a:pt x="293" y="415"/>
                  </a:moveTo>
                  <a:cubicBezTo>
                    <a:pt x="290" y="388"/>
                    <a:pt x="291" y="301"/>
                    <a:pt x="277" y="252"/>
                  </a:cubicBezTo>
                  <a:cubicBezTo>
                    <a:pt x="263" y="203"/>
                    <a:pt x="252" y="165"/>
                    <a:pt x="206" y="123"/>
                  </a:cubicBezTo>
                  <a:cubicBezTo>
                    <a:pt x="160" y="81"/>
                    <a:pt x="43" y="26"/>
                    <a:pt x="0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38958" name="Freeform 46"/>
          <p:cNvSpPr>
            <a:spLocks/>
          </p:cNvSpPr>
          <p:nvPr/>
        </p:nvSpPr>
        <p:spPr bwMode="auto">
          <a:xfrm>
            <a:off x="3125788" y="3049588"/>
            <a:ext cx="1006475" cy="596900"/>
          </a:xfrm>
          <a:custGeom>
            <a:avLst/>
            <a:gdLst>
              <a:gd name="T0" fmla="*/ 1006475 w 634"/>
              <a:gd name="T1" fmla="*/ 1588 h 376"/>
              <a:gd name="T2" fmla="*/ 782638 w 634"/>
              <a:gd name="T3" fmla="*/ 28575 h 376"/>
              <a:gd name="T4" fmla="*/ 425450 w 634"/>
              <a:gd name="T5" fmla="*/ 174625 h 376"/>
              <a:gd name="T6" fmla="*/ 0 w 634"/>
              <a:gd name="T7" fmla="*/ 596900 h 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34" h="376">
                <a:moveTo>
                  <a:pt x="634" y="1"/>
                </a:moveTo>
                <a:cubicBezTo>
                  <a:pt x="611" y="4"/>
                  <a:pt x="554" y="0"/>
                  <a:pt x="493" y="18"/>
                </a:cubicBezTo>
                <a:cubicBezTo>
                  <a:pt x="432" y="36"/>
                  <a:pt x="350" y="50"/>
                  <a:pt x="268" y="110"/>
                </a:cubicBezTo>
                <a:cubicBezTo>
                  <a:pt x="186" y="170"/>
                  <a:pt x="56" y="321"/>
                  <a:pt x="0" y="376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38966" name="Group 54"/>
          <p:cNvGrpSpPr>
            <a:grpSpLocks/>
          </p:cNvGrpSpPr>
          <p:nvPr/>
        </p:nvGrpSpPr>
        <p:grpSpPr bwMode="auto">
          <a:xfrm>
            <a:off x="4232275" y="3935413"/>
            <a:ext cx="2057400" cy="923925"/>
            <a:chOff x="2655" y="3103"/>
            <a:chExt cx="1296" cy="583"/>
          </a:xfrm>
        </p:grpSpPr>
        <p:sp>
          <p:nvSpPr>
            <p:cNvPr id="7187" name="Rectangle 38"/>
            <p:cNvSpPr>
              <a:spLocks noChangeArrowheads="1"/>
            </p:cNvSpPr>
            <p:nvPr/>
          </p:nvSpPr>
          <p:spPr bwMode="auto">
            <a:xfrm>
              <a:off x="2655" y="3360"/>
              <a:ext cx="993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more inbreeding</a:t>
              </a:r>
            </a:p>
            <a:p>
              <a:pPr algn="ctr"/>
              <a:r>
                <a:rPr lang="en-US" sz="1400"/>
                <a:t>depression</a:t>
              </a:r>
            </a:p>
          </p:txBody>
        </p:sp>
        <p:sp>
          <p:nvSpPr>
            <p:cNvPr id="7188" name="Freeform 47"/>
            <p:cNvSpPr>
              <a:spLocks/>
            </p:cNvSpPr>
            <p:nvPr/>
          </p:nvSpPr>
          <p:spPr bwMode="auto">
            <a:xfrm flipV="1">
              <a:off x="3658" y="3103"/>
              <a:ext cx="293" cy="401"/>
            </a:xfrm>
            <a:custGeom>
              <a:avLst/>
              <a:gdLst>
                <a:gd name="T0" fmla="*/ 293 w 293"/>
                <a:gd name="T1" fmla="*/ 401 h 415"/>
                <a:gd name="T2" fmla="*/ 277 w 293"/>
                <a:gd name="T3" fmla="*/ 243 h 415"/>
                <a:gd name="T4" fmla="*/ 206 w 293"/>
                <a:gd name="T5" fmla="*/ 119 h 415"/>
                <a:gd name="T6" fmla="*/ 0 w 293"/>
                <a:gd name="T7" fmla="*/ 0 h 4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3" h="415">
                  <a:moveTo>
                    <a:pt x="293" y="415"/>
                  </a:moveTo>
                  <a:cubicBezTo>
                    <a:pt x="290" y="388"/>
                    <a:pt x="291" y="301"/>
                    <a:pt x="277" y="252"/>
                  </a:cubicBezTo>
                  <a:cubicBezTo>
                    <a:pt x="263" y="203"/>
                    <a:pt x="252" y="165"/>
                    <a:pt x="206" y="123"/>
                  </a:cubicBezTo>
                  <a:cubicBezTo>
                    <a:pt x="160" y="81"/>
                    <a:pt x="43" y="26"/>
                    <a:pt x="0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38960" name="Freeform 48"/>
          <p:cNvSpPr>
            <a:spLocks/>
          </p:cNvSpPr>
          <p:nvPr/>
        </p:nvSpPr>
        <p:spPr bwMode="auto">
          <a:xfrm flipV="1">
            <a:off x="3141663" y="3951288"/>
            <a:ext cx="1006475" cy="619125"/>
          </a:xfrm>
          <a:custGeom>
            <a:avLst/>
            <a:gdLst>
              <a:gd name="T0" fmla="*/ 1006475 w 634"/>
              <a:gd name="T1" fmla="*/ 1651 h 376"/>
              <a:gd name="T2" fmla="*/ 782638 w 634"/>
              <a:gd name="T3" fmla="*/ 29715 h 376"/>
              <a:gd name="T4" fmla="*/ 425450 w 634"/>
              <a:gd name="T5" fmla="*/ 181591 h 376"/>
              <a:gd name="T6" fmla="*/ 0 w 634"/>
              <a:gd name="T7" fmla="*/ 620712 h 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34" h="376">
                <a:moveTo>
                  <a:pt x="634" y="1"/>
                </a:moveTo>
                <a:cubicBezTo>
                  <a:pt x="611" y="4"/>
                  <a:pt x="554" y="0"/>
                  <a:pt x="493" y="18"/>
                </a:cubicBezTo>
                <a:cubicBezTo>
                  <a:pt x="432" y="36"/>
                  <a:pt x="350" y="50"/>
                  <a:pt x="268" y="110"/>
                </a:cubicBezTo>
                <a:cubicBezTo>
                  <a:pt x="186" y="170"/>
                  <a:pt x="56" y="321"/>
                  <a:pt x="0" y="376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38965" name="Group 53"/>
          <p:cNvGrpSpPr>
            <a:grpSpLocks/>
          </p:cNvGrpSpPr>
          <p:nvPr/>
        </p:nvGrpSpPr>
        <p:grpSpPr bwMode="auto">
          <a:xfrm>
            <a:off x="989013" y="2817813"/>
            <a:ext cx="3074987" cy="812800"/>
            <a:chOff x="612" y="2400"/>
            <a:chExt cx="1937" cy="511"/>
          </a:xfrm>
        </p:grpSpPr>
        <p:sp>
          <p:nvSpPr>
            <p:cNvPr id="7185" name="Rectangle 40"/>
            <p:cNvSpPr>
              <a:spLocks noChangeArrowheads="1"/>
            </p:cNvSpPr>
            <p:nvPr/>
          </p:nvSpPr>
          <p:spPr bwMode="auto">
            <a:xfrm>
              <a:off x="612" y="2400"/>
              <a:ext cx="15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less evolutionary flexibility</a:t>
              </a:r>
            </a:p>
          </p:txBody>
        </p:sp>
        <p:sp>
          <p:nvSpPr>
            <p:cNvPr id="7186" name="Freeform 49"/>
            <p:cNvSpPr>
              <a:spLocks/>
            </p:cNvSpPr>
            <p:nvPr/>
          </p:nvSpPr>
          <p:spPr bwMode="auto">
            <a:xfrm>
              <a:off x="2100" y="2530"/>
              <a:ext cx="449" cy="381"/>
            </a:xfrm>
            <a:custGeom>
              <a:avLst/>
              <a:gdLst>
                <a:gd name="T0" fmla="*/ 449 w 449"/>
                <a:gd name="T1" fmla="*/ 381 h 381"/>
                <a:gd name="T2" fmla="*/ 308 w 449"/>
                <a:gd name="T3" fmla="*/ 133 h 381"/>
                <a:gd name="T4" fmla="*/ 0 w 449"/>
                <a:gd name="T5" fmla="*/ 0 h 3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9" h="381">
                  <a:moveTo>
                    <a:pt x="449" y="381"/>
                  </a:moveTo>
                  <a:cubicBezTo>
                    <a:pt x="426" y="340"/>
                    <a:pt x="383" y="196"/>
                    <a:pt x="308" y="133"/>
                  </a:cubicBezTo>
                  <a:cubicBezTo>
                    <a:pt x="233" y="70"/>
                    <a:pt x="64" y="28"/>
                    <a:pt x="0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38962" name="Freeform 50"/>
          <p:cNvSpPr>
            <a:spLocks/>
          </p:cNvSpPr>
          <p:nvPr/>
        </p:nvSpPr>
        <p:spPr bwMode="auto">
          <a:xfrm flipH="1" flipV="1">
            <a:off x="2684463" y="3122613"/>
            <a:ext cx="438150" cy="485775"/>
          </a:xfrm>
          <a:custGeom>
            <a:avLst/>
            <a:gdLst>
              <a:gd name="T0" fmla="*/ 438150 w 449"/>
              <a:gd name="T1" fmla="*/ 484188 h 381"/>
              <a:gd name="T2" fmla="*/ 300557 w 449"/>
              <a:gd name="T3" fmla="*/ 169021 h 381"/>
              <a:gd name="T4" fmla="*/ 0 w 449"/>
              <a:gd name="T5" fmla="*/ 0 h 38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9" h="381">
                <a:moveTo>
                  <a:pt x="449" y="381"/>
                </a:moveTo>
                <a:cubicBezTo>
                  <a:pt x="426" y="340"/>
                  <a:pt x="383" y="196"/>
                  <a:pt x="308" y="133"/>
                </a:cubicBezTo>
                <a:cubicBezTo>
                  <a:pt x="233" y="70"/>
                  <a:pt x="64" y="28"/>
                  <a:pt x="0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38967" name="Group 55"/>
          <p:cNvGrpSpPr>
            <a:grpSpLocks/>
          </p:cNvGrpSpPr>
          <p:nvPr/>
        </p:nvGrpSpPr>
        <p:grpSpPr bwMode="auto">
          <a:xfrm>
            <a:off x="2379663" y="1906588"/>
            <a:ext cx="2057400" cy="758825"/>
            <a:chOff x="1488" y="1826"/>
            <a:chExt cx="1296" cy="478"/>
          </a:xfrm>
        </p:grpSpPr>
        <p:sp>
          <p:nvSpPr>
            <p:cNvPr id="7183" name="Rectangle 44"/>
            <p:cNvSpPr>
              <a:spLocks noChangeArrowheads="1"/>
            </p:cNvSpPr>
            <p:nvPr/>
          </p:nvSpPr>
          <p:spPr bwMode="auto">
            <a:xfrm>
              <a:off x="1533" y="1826"/>
              <a:ext cx="124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Extinction vortices    </a:t>
              </a:r>
            </a:p>
          </p:txBody>
        </p:sp>
        <p:sp>
          <p:nvSpPr>
            <p:cNvPr id="7184" name="Freeform 51"/>
            <p:cNvSpPr>
              <a:spLocks/>
            </p:cNvSpPr>
            <p:nvPr/>
          </p:nvSpPr>
          <p:spPr bwMode="auto">
            <a:xfrm>
              <a:off x="1488" y="2062"/>
              <a:ext cx="1296" cy="242"/>
            </a:xfrm>
            <a:custGeom>
              <a:avLst/>
              <a:gdLst>
                <a:gd name="T0" fmla="*/ 0 w 1296"/>
                <a:gd name="T1" fmla="*/ 194 h 242"/>
                <a:gd name="T2" fmla="*/ 662 w 1296"/>
                <a:gd name="T3" fmla="*/ 8 h 242"/>
                <a:gd name="T4" fmla="*/ 1296 w 1296"/>
                <a:gd name="T5" fmla="*/ 242 h 2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6" h="242">
                  <a:moveTo>
                    <a:pt x="0" y="194"/>
                  </a:moveTo>
                  <a:cubicBezTo>
                    <a:pt x="110" y="163"/>
                    <a:pt x="446" y="0"/>
                    <a:pt x="662" y="8"/>
                  </a:cubicBezTo>
                  <a:cubicBezTo>
                    <a:pt x="878" y="16"/>
                    <a:pt x="1164" y="193"/>
                    <a:pt x="1296" y="242"/>
                  </a:cubicBezTo>
                </a:path>
              </a:pathLst>
            </a:custGeom>
            <a:noFill/>
            <a:ln w="63500" cap="flat" cmpd="sng">
              <a:solidFill>
                <a:srgbClr val="FF0000"/>
              </a:solidFill>
              <a:prstDash val="sysDot"/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48" grpId="0"/>
      <p:bldP spid="38951" grpId="0"/>
      <p:bldP spid="38953" grpId="0"/>
      <p:bldP spid="38954" grpId="0"/>
      <p:bldP spid="38955" grpId="0"/>
      <p:bldP spid="38958" grpId="0" animBg="1"/>
      <p:bldP spid="38960" grpId="0" animBg="1"/>
      <p:bldP spid="389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2951820" y="2393885"/>
            <a:ext cx="2987675" cy="2805113"/>
            <a:chOff x="1824" y="1536"/>
            <a:chExt cx="1882" cy="1767"/>
          </a:xfrm>
        </p:grpSpPr>
        <p:pic>
          <p:nvPicPr>
            <p:cNvPr id="81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536"/>
              <a:ext cx="1834" cy="1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9" name="TextBox 4"/>
            <p:cNvSpPr txBox="1">
              <a:spLocks noChangeArrowheads="1"/>
            </p:cNvSpPr>
            <p:nvPr/>
          </p:nvSpPr>
          <p:spPr bwMode="auto">
            <a:xfrm>
              <a:off x="2160" y="3168"/>
              <a:ext cx="1546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 b="0">
                  <a:latin typeface="Calibri" pitchFamily="34" charset="0"/>
                </a:rPr>
                <a:t>Rowe et al (ICES Journal of Marine Science 2004)</a:t>
              </a:r>
            </a:p>
          </p:txBody>
        </p:sp>
      </p:grpSp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1691680" y="728700"/>
            <a:ext cx="6348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 dirty="0" err="1">
                <a:latin typeface="Calibri" pitchFamily="34" charset="0"/>
              </a:rPr>
              <a:t>Depensation</a:t>
            </a:r>
            <a:r>
              <a:rPr lang="en-US" b="0" dirty="0">
                <a:latin typeface="Calibri" pitchFamily="34" charset="0"/>
              </a:rPr>
              <a:t>, Allee effect and/or inverse density dependence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+mn-lt"/>
                <a:cs typeface="+mn-cs"/>
              </a:rPr>
              <a:t>Risks of low population </a:t>
            </a:r>
            <a:r>
              <a:rPr lang="en-US" b="0" dirty="0" smtClean="0">
                <a:latin typeface="+mn-lt"/>
                <a:cs typeface="+mn-cs"/>
              </a:rPr>
              <a:t>levels: demographic level</a:t>
            </a:r>
            <a:endParaRPr lang="en-US" b="0" dirty="0">
              <a:latin typeface="+mn-lt"/>
              <a:cs typeface="+mn-cs"/>
            </a:endParaRPr>
          </a:p>
        </p:txBody>
      </p:sp>
      <p:sp>
        <p:nvSpPr>
          <p:cNvPr id="7174" name="TextBox 7"/>
          <p:cNvSpPr txBox="1">
            <a:spLocks noChangeArrowheads="1"/>
          </p:cNvSpPr>
          <p:nvPr/>
        </p:nvSpPr>
        <p:spPr bwMode="auto">
          <a:xfrm>
            <a:off x="2636785" y="1943835"/>
            <a:ext cx="3811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0" i="1" dirty="0">
                <a:latin typeface="Calibri" pitchFamily="34" charset="0"/>
              </a:rPr>
              <a:t>Accelerated lack of survival at low populations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36685" y="1043735"/>
            <a:ext cx="585628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000" b="0" dirty="0" err="1"/>
              <a:t>Depensation</a:t>
            </a:r>
            <a:r>
              <a:rPr lang="en-CA" sz="1000" b="0" dirty="0"/>
              <a:t>: The effect on a population  whereby, due to certain causes, a decrease in the breeding population (mature individuals) leads to reduced survival and production of eggs or offspring. The cause may be, for instance, the </a:t>
            </a:r>
            <a:r>
              <a:rPr lang="en-CA" sz="1000" b="0" dirty="0" err="1"/>
              <a:t>Allee</a:t>
            </a:r>
            <a:r>
              <a:rPr lang="en-CA" sz="1000" b="0" dirty="0"/>
              <a:t> effect, which is the reduced likelihood of finding a mate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3" name="Group 17"/>
          <p:cNvGrpSpPr>
            <a:grpSpLocks/>
          </p:cNvGrpSpPr>
          <p:nvPr/>
        </p:nvGrpSpPr>
        <p:grpSpPr bwMode="auto">
          <a:xfrm>
            <a:off x="1752600" y="3352800"/>
            <a:ext cx="6135688" cy="2835275"/>
            <a:chOff x="1152" y="2112"/>
            <a:chExt cx="3865" cy="1786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" y="2400"/>
              <a:ext cx="3148" cy="1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4"/>
            <p:cNvSpPr txBox="1">
              <a:spLocks noChangeArrowheads="1"/>
            </p:cNvSpPr>
            <p:nvPr/>
          </p:nvSpPr>
          <p:spPr bwMode="auto">
            <a:xfrm>
              <a:off x="3840" y="3744"/>
              <a:ext cx="81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 b="0">
                  <a:latin typeface="Calibri" pitchFamily="34" charset="0"/>
                </a:rPr>
                <a:t>Hutchings (Nature 2000)</a:t>
              </a:r>
            </a:p>
          </p:txBody>
        </p:sp>
        <p:sp>
          <p:nvSpPr>
            <p:cNvPr id="4" name="TextBox 5"/>
            <p:cNvSpPr txBox="1">
              <a:spLocks noChangeArrowheads="1"/>
            </p:cNvSpPr>
            <p:nvPr/>
          </p:nvSpPr>
          <p:spPr bwMode="auto">
            <a:xfrm>
              <a:off x="1152" y="2112"/>
              <a:ext cx="38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0" i="1">
                  <a:latin typeface="Calibri" pitchFamily="34" charset="0"/>
                </a:rPr>
                <a:t>Comparison of fish stocks recovered after closure of their fisheries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1524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+mn-lt"/>
                <a:cs typeface="+mn-cs"/>
              </a:rPr>
              <a:t>Risks of low population </a:t>
            </a:r>
            <a:r>
              <a:rPr lang="en-US" b="0" dirty="0" smtClean="0">
                <a:latin typeface="+mn-lt"/>
                <a:cs typeface="+mn-cs"/>
              </a:rPr>
              <a:t>levels: impacts can be definitive</a:t>
            </a:r>
            <a:endParaRPr lang="en-US" b="0" dirty="0">
              <a:latin typeface="+mn-lt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0800" y="1371600"/>
            <a:ext cx="2133600" cy="1079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Some of the damages from overexploitation can be definitive</a:t>
            </a:r>
          </a:p>
        </p:txBody>
      </p: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1609725" y="579437"/>
            <a:ext cx="3086100" cy="1673225"/>
            <a:chOff x="-19050" y="4695825"/>
            <a:chExt cx="3086100" cy="1673225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050" y="4921250"/>
              <a:ext cx="30861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9"/>
            <p:cNvSpPr txBox="1">
              <a:spLocks noChangeArrowheads="1"/>
            </p:cNvSpPr>
            <p:nvPr/>
          </p:nvSpPr>
          <p:spPr bwMode="auto">
            <a:xfrm>
              <a:off x="247650" y="4695825"/>
              <a:ext cx="27813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i="1">
                  <a:latin typeface="Calibri" pitchFamily="34" charset="0"/>
                </a:rPr>
                <a:t>Alternative equilibrium states</a:t>
              </a:r>
            </a:p>
          </p:txBody>
        </p:sp>
      </p:grpSp>
      <p:grpSp>
        <p:nvGrpSpPr>
          <p:cNvPr id="22" name="Group 15"/>
          <p:cNvGrpSpPr>
            <a:grpSpLocks/>
          </p:cNvGrpSpPr>
          <p:nvPr/>
        </p:nvGrpSpPr>
        <p:grpSpPr bwMode="auto">
          <a:xfrm>
            <a:off x="1457325" y="1196974"/>
            <a:ext cx="914400" cy="373063"/>
            <a:chOff x="1752" y="919"/>
            <a:chExt cx="576" cy="235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1874" y="919"/>
              <a:ext cx="103" cy="10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2"/>
            <p:cNvSpPr txBox="1">
              <a:spLocks noChangeArrowheads="1"/>
            </p:cNvSpPr>
            <p:nvPr/>
          </p:nvSpPr>
          <p:spPr bwMode="auto">
            <a:xfrm>
              <a:off x="1752" y="980"/>
              <a:ext cx="57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Stressor</a:t>
              </a:r>
            </a:p>
          </p:txBody>
        </p:sp>
      </p:grpSp>
      <p:grpSp>
        <p:nvGrpSpPr>
          <p:cNvPr id="26" name="Group 16"/>
          <p:cNvGrpSpPr>
            <a:grpSpLocks/>
          </p:cNvGrpSpPr>
          <p:nvPr/>
        </p:nvGrpSpPr>
        <p:grpSpPr bwMode="auto">
          <a:xfrm>
            <a:off x="2028825" y="1338262"/>
            <a:ext cx="1104900" cy="655637"/>
            <a:chOff x="2112" y="1008"/>
            <a:chExt cx="696" cy="413"/>
          </a:xfrm>
        </p:grpSpPr>
        <p:sp>
          <p:nvSpPr>
            <p:cNvPr id="27" name="TextBox 13"/>
            <p:cNvSpPr txBox="1">
              <a:spLocks noChangeArrowheads="1"/>
            </p:cNvSpPr>
            <p:nvPr/>
          </p:nvSpPr>
          <p:spPr bwMode="auto">
            <a:xfrm>
              <a:off x="2112" y="1248"/>
              <a:ext cx="6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Depensation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H="1">
              <a:off x="2160" y="1080"/>
              <a:ext cx="288" cy="14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3360737" y="1993899"/>
            <a:ext cx="1352550" cy="547688"/>
            <a:chOff x="1638300" y="6022975"/>
            <a:chExt cx="1352550" cy="546874"/>
          </a:xfrm>
        </p:grpSpPr>
        <p:cxnSp>
          <p:nvCxnSpPr>
            <p:cNvPr id="30" name="Straight Arrow Connector 29"/>
            <p:cNvCxnSpPr>
              <a:endCxn id="31" idx="0"/>
            </p:cNvCxnSpPr>
            <p:nvPr/>
          </p:nvCxnSpPr>
          <p:spPr bwMode="auto">
            <a:xfrm>
              <a:off x="1638300" y="6022975"/>
              <a:ext cx="736600" cy="26947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1760362" y="6292850"/>
              <a:ext cx="12304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Genetic loss</a:t>
              </a:r>
            </a:p>
          </p:txBody>
        </p:sp>
      </p:grpSp>
      <p:sp>
        <p:nvSpPr>
          <p:cNvPr id="32" name="TextBox 21"/>
          <p:cNvSpPr txBox="1">
            <a:spLocks noChangeArrowheads="1"/>
          </p:cNvSpPr>
          <p:nvPr/>
        </p:nvSpPr>
        <p:spPr bwMode="auto">
          <a:xfrm>
            <a:off x="2808287" y="941387"/>
            <a:ext cx="21605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Bellwood et al., Nature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8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155416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14"/>
          <p:cNvSpPr txBox="1">
            <a:spLocks noChangeArrowheads="1"/>
          </p:cNvSpPr>
          <p:nvPr/>
        </p:nvSpPr>
        <p:spPr bwMode="auto">
          <a:xfrm>
            <a:off x="0" y="6858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A6A6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b="0" dirty="0">
                <a:latin typeface="Calibri" pitchFamily="34" charset="0"/>
              </a:rPr>
              <a:t>Populations are part of communities so the effect of their depletion can dissipate to entire communities and ecosystems (i.e. Trophic cascades)</a:t>
            </a:r>
          </a:p>
        </p:txBody>
      </p:sp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228600" y="2895600"/>
            <a:ext cx="1554163" cy="1935163"/>
            <a:chOff x="144" y="1824"/>
            <a:chExt cx="979" cy="1219"/>
          </a:xfrm>
        </p:grpSpPr>
        <p:pic>
          <p:nvPicPr>
            <p:cNvPr id="10259" name="Picture 7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064"/>
              <a:ext cx="979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>
            <a:xfrm rot="5400000">
              <a:off x="475" y="1983"/>
              <a:ext cx="31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228600" y="4724400"/>
            <a:ext cx="1554163" cy="1935163"/>
            <a:chOff x="144" y="2976"/>
            <a:chExt cx="979" cy="1219"/>
          </a:xfrm>
        </p:grpSpPr>
        <p:pic>
          <p:nvPicPr>
            <p:cNvPr id="10257" name="Picture 9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3216"/>
              <a:ext cx="979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 rot="5400000">
              <a:off x="465" y="3135"/>
              <a:ext cx="31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77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00200"/>
            <a:ext cx="55086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9" name="Group 11"/>
          <p:cNvGrpSpPr>
            <a:grpSpLocks/>
          </p:cNvGrpSpPr>
          <p:nvPr/>
        </p:nvGrpSpPr>
        <p:grpSpPr bwMode="auto">
          <a:xfrm>
            <a:off x="2057400" y="3124200"/>
            <a:ext cx="6938963" cy="1719263"/>
            <a:chOff x="1296" y="1968"/>
            <a:chExt cx="4371" cy="1083"/>
          </a:xfrm>
        </p:grpSpPr>
        <p:pic>
          <p:nvPicPr>
            <p:cNvPr id="10254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0"/>
              <a:ext cx="4371" cy="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 rot="5400000">
              <a:off x="3552" y="2064"/>
              <a:ext cx="192" cy="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920" y="1968"/>
              <a:ext cx="336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83" name="Group 15"/>
          <p:cNvGrpSpPr>
            <a:grpSpLocks/>
          </p:cNvGrpSpPr>
          <p:nvPr/>
        </p:nvGrpSpPr>
        <p:grpSpPr bwMode="auto">
          <a:xfrm>
            <a:off x="2133600" y="4953000"/>
            <a:ext cx="6858000" cy="1752600"/>
            <a:chOff x="1344" y="3120"/>
            <a:chExt cx="4320" cy="1104"/>
          </a:xfrm>
        </p:grpSpPr>
        <p:pic>
          <p:nvPicPr>
            <p:cNvPr id="10251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" y="3360"/>
              <a:ext cx="589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1344" y="3120"/>
              <a:ext cx="43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>
              <a:off x="3553" y="3215"/>
              <a:ext cx="192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87" name="TextBox 30"/>
          <p:cNvSpPr txBox="1">
            <a:spLocks noChangeArrowheads="1"/>
          </p:cNvSpPr>
          <p:nvPr/>
        </p:nvSpPr>
        <p:spPr bwMode="auto">
          <a:xfrm>
            <a:off x="7315200" y="6477000"/>
            <a:ext cx="16954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b="0">
                <a:latin typeface="Calibri" pitchFamily="34" charset="0"/>
              </a:rPr>
              <a:t>Myers et al (Science 2007)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+mn-lt"/>
                <a:cs typeface="+mn-cs"/>
              </a:rPr>
              <a:t>Risks of low population </a:t>
            </a:r>
            <a:r>
              <a:rPr lang="en-US" b="0" dirty="0" smtClean="0">
                <a:latin typeface="+mn-lt"/>
                <a:cs typeface="+mn-cs"/>
              </a:rPr>
              <a:t>levels: impacts can be </a:t>
            </a:r>
            <a:r>
              <a:rPr lang="en-US" b="0" dirty="0" err="1" smtClean="0">
                <a:latin typeface="+mn-lt"/>
                <a:cs typeface="+mn-cs"/>
              </a:rPr>
              <a:t>overaching</a:t>
            </a:r>
            <a:endParaRPr lang="en-US" b="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b="0" smtClean="0"/>
              <a:t>…in summary…</a:t>
            </a: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271463" y="2286000"/>
            <a:ext cx="2078037" cy="1563688"/>
            <a:chOff x="240" y="1531"/>
            <a:chExt cx="1309" cy="985"/>
          </a:xfrm>
        </p:grpSpPr>
        <p:sp>
          <p:nvSpPr>
            <p:cNvPr id="10" name="Down Arrow 9"/>
            <p:cNvSpPr/>
            <p:nvPr/>
          </p:nvSpPr>
          <p:spPr>
            <a:xfrm rot="19983334">
              <a:off x="750" y="1531"/>
              <a:ext cx="288" cy="9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1283" name="TextBox 8"/>
            <p:cNvSpPr txBox="1">
              <a:spLocks noChangeArrowheads="1"/>
            </p:cNvSpPr>
            <p:nvPr/>
          </p:nvSpPr>
          <p:spPr bwMode="auto">
            <a:xfrm>
              <a:off x="240" y="1872"/>
              <a:ext cx="1309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b="0">
                  <a:latin typeface="Calibri" pitchFamily="34" charset="0"/>
                </a:rPr>
                <a:t>Input of individuals</a:t>
              </a:r>
            </a:p>
          </p:txBody>
        </p:sp>
      </p:grpSp>
      <p:grpSp>
        <p:nvGrpSpPr>
          <p:cNvPr id="11269" name="Group 7"/>
          <p:cNvGrpSpPr>
            <a:grpSpLocks/>
          </p:cNvGrpSpPr>
          <p:nvPr/>
        </p:nvGrpSpPr>
        <p:grpSpPr bwMode="auto">
          <a:xfrm>
            <a:off x="5791200" y="2185988"/>
            <a:ext cx="2255838" cy="1563687"/>
            <a:chOff x="3408" y="1377"/>
            <a:chExt cx="1421" cy="985"/>
          </a:xfrm>
        </p:grpSpPr>
        <p:sp>
          <p:nvSpPr>
            <p:cNvPr id="2" name="Down Arrow 10"/>
            <p:cNvSpPr>
              <a:spLocks noChangeArrowheads="1"/>
            </p:cNvSpPr>
            <p:nvPr/>
          </p:nvSpPr>
          <p:spPr bwMode="auto">
            <a:xfrm rot="-8635043">
              <a:off x="4010" y="1377"/>
              <a:ext cx="288" cy="985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rgbClr val="FF0000"/>
            </a:solidFill>
            <a:ln w="254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11281" name="TextBox 11"/>
            <p:cNvSpPr txBox="1">
              <a:spLocks noChangeArrowheads="1"/>
            </p:cNvSpPr>
            <p:nvPr/>
          </p:nvSpPr>
          <p:spPr bwMode="auto">
            <a:xfrm>
              <a:off x="3408" y="1776"/>
              <a:ext cx="1421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b="0">
                  <a:latin typeface="Calibri" pitchFamily="34" charset="0"/>
                </a:rPr>
                <a:t>Output of individuals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52663" y="2827338"/>
            <a:ext cx="947737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Natality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Immigration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67663" y="2819400"/>
            <a:ext cx="947737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Mortality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Migration</a:t>
            </a:r>
          </a:p>
        </p:txBody>
      </p:sp>
      <p:grpSp>
        <p:nvGrpSpPr>
          <p:cNvPr id="35855" name="Group 15"/>
          <p:cNvGrpSpPr>
            <a:grpSpLocks/>
          </p:cNvGrpSpPr>
          <p:nvPr/>
        </p:nvGrpSpPr>
        <p:grpSpPr bwMode="auto">
          <a:xfrm>
            <a:off x="3524861" y="3199960"/>
            <a:ext cx="1276350" cy="1169988"/>
            <a:chOff x="2412" y="1500"/>
            <a:chExt cx="804" cy="737"/>
          </a:xfrm>
        </p:grpSpPr>
        <p:sp>
          <p:nvSpPr>
            <p:cNvPr id="3" name="Down Arrow 10"/>
            <p:cNvSpPr>
              <a:spLocks noChangeArrowheads="1"/>
            </p:cNvSpPr>
            <p:nvPr/>
          </p:nvSpPr>
          <p:spPr bwMode="auto">
            <a:xfrm rot="12964957">
              <a:off x="2725" y="1500"/>
              <a:ext cx="288" cy="737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rgbClr val="FF0000"/>
            </a:solidFill>
            <a:ln w="254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11279" name="TextBox 11"/>
            <p:cNvSpPr txBox="1">
              <a:spLocks noChangeArrowheads="1"/>
            </p:cNvSpPr>
            <p:nvPr/>
          </p:nvSpPr>
          <p:spPr bwMode="auto">
            <a:xfrm>
              <a:off x="2412" y="1791"/>
              <a:ext cx="804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b="0">
                  <a:latin typeface="Calibri" pitchFamily="34" charset="0"/>
                </a:rPr>
                <a:t>Harvesting</a:t>
              </a:r>
            </a:p>
          </p:txBody>
        </p:sp>
      </p:grpSp>
      <p:sp>
        <p:nvSpPr>
          <p:cNvPr id="11" name="Down Arrow 10"/>
          <p:cNvSpPr>
            <a:spLocks noChangeArrowheads="1"/>
          </p:cNvSpPr>
          <p:nvPr/>
        </p:nvSpPr>
        <p:spPr bwMode="auto">
          <a:xfrm rot="-8635043">
            <a:off x="4891100" y="2182735"/>
            <a:ext cx="457200" cy="496888"/>
          </a:xfrm>
          <a:prstGeom prst="downArrow">
            <a:avLst>
              <a:gd name="adj1" fmla="val 61241"/>
              <a:gd name="adj2" fmla="val 42340"/>
            </a:avLst>
          </a:prstGeom>
          <a:solidFill>
            <a:srgbClr val="FF0000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3671900" y="2563735"/>
            <a:ext cx="1905000" cy="730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b="0" dirty="0"/>
              <a:t>If beyond natural levels of replenishment</a:t>
            </a:r>
          </a:p>
        </p:txBody>
      </p:sp>
      <p:sp>
        <p:nvSpPr>
          <p:cNvPr id="35861" name="TextBox 11"/>
          <p:cNvSpPr txBox="1">
            <a:spLocks noChangeArrowheads="1"/>
          </p:cNvSpPr>
          <p:nvPr/>
        </p:nvSpPr>
        <p:spPr bwMode="auto">
          <a:xfrm>
            <a:off x="5068900" y="931785"/>
            <a:ext cx="2794000" cy="6397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0">
                <a:latin typeface="Calibri" pitchFamily="34" charset="0"/>
              </a:rPr>
              <a:t>Depensation</a:t>
            </a:r>
          </a:p>
          <a:p>
            <a:pPr eaLnBrk="1" hangingPunct="1"/>
            <a:r>
              <a:rPr lang="en-US" sz="1200" b="0">
                <a:latin typeface="Calibri" pitchFamily="34" charset="0"/>
              </a:rPr>
              <a:t>Loss of resilience and genetic diversity</a:t>
            </a:r>
          </a:p>
          <a:p>
            <a:pPr eaLnBrk="1" hangingPunct="1"/>
            <a:r>
              <a:rPr lang="en-US" sz="1200" b="0">
                <a:latin typeface="Calibri" pitchFamily="34" charset="0"/>
              </a:rPr>
              <a:t>Trophic cascades</a:t>
            </a:r>
          </a:p>
        </p:txBody>
      </p:sp>
      <p:sp>
        <p:nvSpPr>
          <p:cNvPr id="5" name="Down Arrow 10"/>
          <p:cNvSpPr>
            <a:spLocks noChangeArrowheads="1"/>
          </p:cNvSpPr>
          <p:nvPr/>
        </p:nvSpPr>
        <p:spPr bwMode="auto">
          <a:xfrm rot="-8635043">
            <a:off x="5348300" y="1465185"/>
            <a:ext cx="457200" cy="496888"/>
          </a:xfrm>
          <a:prstGeom prst="downArrow">
            <a:avLst>
              <a:gd name="adj1" fmla="val 61241"/>
              <a:gd name="adj2" fmla="val 42340"/>
            </a:avLst>
          </a:prstGeom>
          <a:solidFill>
            <a:srgbClr val="FF0000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35860" name="TextBox 11"/>
          <p:cNvSpPr txBox="1">
            <a:spLocks noChangeArrowheads="1"/>
          </p:cNvSpPr>
          <p:nvPr/>
        </p:nvSpPr>
        <p:spPr bwMode="auto">
          <a:xfrm>
            <a:off x="4384688" y="1922385"/>
            <a:ext cx="1725612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0">
                <a:latin typeface="Calibri" pitchFamily="34" charset="0"/>
              </a:rPr>
              <a:t>Populations decline</a:t>
            </a:r>
          </a:p>
        </p:txBody>
      </p:sp>
      <p:sp>
        <p:nvSpPr>
          <p:cNvPr id="20" name="Down Arrow 19"/>
          <p:cNvSpPr>
            <a:spLocks noChangeArrowheads="1"/>
          </p:cNvSpPr>
          <p:nvPr/>
        </p:nvSpPr>
        <p:spPr bwMode="auto">
          <a:xfrm rot="-8635043">
            <a:off x="6308032" y="763264"/>
            <a:ext cx="457200" cy="310647"/>
          </a:xfrm>
          <a:prstGeom prst="downArrow">
            <a:avLst>
              <a:gd name="adj1" fmla="val 61241"/>
              <a:gd name="adj2" fmla="val 42340"/>
            </a:avLst>
          </a:prstGeom>
          <a:solidFill>
            <a:srgbClr val="FF0000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6110300" y="420923"/>
            <a:ext cx="1078437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0" dirty="0" smtClean="0">
                <a:latin typeface="Calibri" pitchFamily="34" charset="0"/>
              </a:rPr>
              <a:t>EXTINCTION</a:t>
            </a:r>
            <a:endParaRPr lang="en-US" sz="1400" b="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857" grpId="0" animBg="1"/>
      <p:bldP spid="35861" grpId="0" animBg="1"/>
      <p:bldP spid="5" grpId="0" animBg="1"/>
      <p:bldP spid="35860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3987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66800"/>
            <a:ext cx="28575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66800"/>
            <a:ext cx="29718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974975"/>
            <a:ext cx="320040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2971800"/>
            <a:ext cx="2871787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312896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9300"/>
            <a:ext cx="17526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800600"/>
            <a:ext cx="28162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62488"/>
            <a:ext cx="4572000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8" name="Rectangle 4"/>
          <p:cNvSpPr>
            <a:spLocks noChangeArrowheads="1"/>
          </p:cNvSpPr>
          <p:nvPr/>
        </p:nvSpPr>
        <p:spPr bwMode="auto">
          <a:xfrm>
            <a:off x="0" y="533400"/>
            <a:ext cx="91440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00" i="1">
                <a:solidFill>
                  <a:srgbClr val="FF0000"/>
                </a:solidFill>
                <a:latin typeface="Calibri" pitchFamily="34" charset="0"/>
              </a:rPr>
              <a:t>Unsustainable hunting, fishing, or extraction of raw material. </a:t>
            </a:r>
          </a:p>
          <a:p>
            <a:pPr algn="ctr"/>
            <a:r>
              <a:rPr lang="en-US" sz="1100" i="1">
                <a:solidFill>
                  <a:srgbClr val="FF0000"/>
                </a:solidFill>
                <a:latin typeface="Calibri" pitchFamily="34" charset="0"/>
              </a:rPr>
              <a:t>In other words, exploitation of a wild population beyond its natural level of replenishment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34343"/>
            <a:ext cx="9207515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 smtClean="0">
                <a:latin typeface="+mn-lt"/>
                <a:cs typeface="+mn-cs"/>
              </a:rPr>
              <a:t>Overexploitation</a:t>
            </a:r>
            <a:endParaRPr lang="en-US" b="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365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sz="1600" b="0" smtClean="0"/>
              <a:t>To understand how overexploitation works one needs to know how populations are regulated</a:t>
            </a:r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381000" y="2430463"/>
            <a:ext cx="2078038" cy="1563687"/>
            <a:chOff x="240" y="1531"/>
            <a:chExt cx="1309" cy="985"/>
          </a:xfrm>
        </p:grpSpPr>
        <p:sp>
          <p:nvSpPr>
            <p:cNvPr id="10" name="Down Arrow 9"/>
            <p:cNvSpPr/>
            <p:nvPr/>
          </p:nvSpPr>
          <p:spPr>
            <a:xfrm rot="19983334">
              <a:off x="750" y="1531"/>
              <a:ext cx="288" cy="9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3083" name="TextBox 8"/>
            <p:cNvSpPr txBox="1">
              <a:spLocks noChangeArrowheads="1"/>
            </p:cNvSpPr>
            <p:nvPr/>
          </p:nvSpPr>
          <p:spPr bwMode="auto">
            <a:xfrm>
              <a:off x="240" y="1872"/>
              <a:ext cx="1309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b="0">
                  <a:latin typeface="Calibri" pitchFamily="34" charset="0"/>
                </a:rPr>
                <a:t>Input of individuals</a:t>
              </a:r>
            </a:p>
          </p:txBody>
        </p:sp>
      </p:grpSp>
      <p:grpSp>
        <p:nvGrpSpPr>
          <p:cNvPr id="5131" name="Group 11"/>
          <p:cNvGrpSpPr>
            <a:grpSpLocks/>
          </p:cNvGrpSpPr>
          <p:nvPr/>
        </p:nvGrpSpPr>
        <p:grpSpPr bwMode="auto">
          <a:xfrm>
            <a:off x="5410200" y="2185988"/>
            <a:ext cx="2255838" cy="1563687"/>
            <a:chOff x="3408" y="1377"/>
            <a:chExt cx="1421" cy="985"/>
          </a:xfrm>
        </p:grpSpPr>
        <p:sp>
          <p:nvSpPr>
            <p:cNvPr id="11" name="Down Arrow 10"/>
            <p:cNvSpPr/>
            <p:nvPr/>
          </p:nvSpPr>
          <p:spPr>
            <a:xfrm rot="12964957">
              <a:off x="4010" y="1377"/>
              <a:ext cx="288" cy="9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3081" name="TextBox 11"/>
            <p:cNvSpPr txBox="1">
              <a:spLocks noChangeArrowheads="1"/>
            </p:cNvSpPr>
            <p:nvPr/>
          </p:nvSpPr>
          <p:spPr bwMode="auto">
            <a:xfrm>
              <a:off x="3408" y="1776"/>
              <a:ext cx="1421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b="0">
                  <a:latin typeface="Calibri" pitchFamily="34" charset="0"/>
                </a:rPr>
                <a:t>Output of individuals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62200" y="2971800"/>
            <a:ext cx="947738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Natality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Immigration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86663" y="2819400"/>
            <a:ext cx="947737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Mortality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Migration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86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+mn-lt"/>
                <a:cs typeface="+mn-cs"/>
              </a:rPr>
              <a:t>Population regulation</a:t>
            </a:r>
          </a:p>
        </p:txBody>
      </p:sp>
      <p:sp>
        <p:nvSpPr>
          <p:cNvPr id="6147" name="TextBox 5"/>
          <p:cNvSpPr txBox="1">
            <a:spLocks noChangeArrowheads="1"/>
          </p:cNvSpPr>
          <p:nvPr/>
        </p:nvSpPr>
        <p:spPr bwMode="auto">
          <a:xfrm>
            <a:off x="1295400" y="1905000"/>
            <a:ext cx="306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0">
                <a:latin typeface="Calibri" pitchFamily="34" charset="0"/>
              </a:rPr>
              <a:t>Population size (N) </a:t>
            </a:r>
            <a:r>
              <a:rPr lang="en-US" sz="1400" b="0" baseline="-25000">
                <a:latin typeface="Calibri" pitchFamily="34" charset="0"/>
              </a:rPr>
              <a:t>(t+1) </a:t>
            </a:r>
            <a:r>
              <a:rPr lang="en-US" sz="1400" b="0">
                <a:latin typeface="Calibri" pitchFamily="34" charset="0"/>
              </a:rPr>
              <a:t>= N</a:t>
            </a:r>
            <a:r>
              <a:rPr lang="en-US" sz="1400" b="0" baseline="-25000">
                <a:latin typeface="Calibri" pitchFamily="34" charset="0"/>
              </a:rPr>
              <a:t>(t)</a:t>
            </a:r>
            <a:r>
              <a:rPr lang="en-US" sz="1400" b="0">
                <a:latin typeface="Calibri" pitchFamily="34" charset="0"/>
              </a:rPr>
              <a:t> + N</a:t>
            </a:r>
            <a:r>
              <a:rPr lang="en-US" sz="1400" b="0" baseline="-25000">
                <a:latin typeface="Calibri" pitchFamily="34" charset="0"/>
              </a:rPr>
              <a:t>(t)</a:t>
            </a:r>
            <a:r>
              <a:rPr lang="en-US" sz="1400" b="0">
                <a:latin typeface="Calibri" pitchFamily="34" charset="0"/>
              </a:rPr>
              <a:t> * r</a:t>
            </a: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609600" y="914400"/>
            <a:ext cx="303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alibri" pitchFamily="34" charset="0"/>
              </a:rPr>
              <a:t>Density-independent growth</a:t>
            </a:r>
          </a:p>
        </p:txBody>
      </p:sp>
      <p:sp>
        <p:nvSpPr>
          <p:cNvPr id="4102" name="Rectangle 9"/>
          <p:cNvSpPr>
            <a:spLocks noChangeArrowheads="1"/>
          </p:cNvSpPr>
          <p:nvPr/>
        </p:nvSpPr>
        <p:spPr bwMode="auto">
          <a:xfrm>
            <a:off x="1371600" y="1371600"/>
            <a:ext cx="3849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0">
                <a:latin typeface="Calibri" pitchFamily="34" charset="0"/>
              </a:rPr>
              <a:t>r = natality + immigration - mortality - migration</a:t>
            </a:r>
          </a:p>
        </p:txBody>
      </p:sp>
      <p:graphicFrame>
        <p:nvGraphicFramePr>
          <p:cNvPr id="6200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76157"/>
              </p:ext>
            </p:extLst>
          </p:nvPr>
        </p:nvGraphicFramePr>
        <p:xfrm>
          <a:off x="1778388" y="3474005"/>
          <a:ext cx="2514600" cy="1951040"/>
        </p:xfrm>
        <a:graphic>
          <a:graphicData uri="http://schemas.openxmlformats.org/drawingml/2006/table">
            <a:tbl>
              <a:tblPr/>
              <a:tblGrid>
                <a:gridCol w="811213"/>
                <a:gridCol w="568325"/>
                <a:gridCol w="566737"/>
                <a:gridCol w="568325"/>
              </a:tblGrid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Time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r = 0.1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r = 0.2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r = 0.3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11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25.93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61.91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137.8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41.77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154.1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511.8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67.27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383.4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1900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108.3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954.0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7056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174.5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2373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26199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pic>
        <p:nvPicPr>
          <p:cNvPr id="619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88" y="3474005"/>
            <a:ext cx="25114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08140" y="2168860"/>
            <a:ext cx="2355078" cy="594357"/>
            <a:chOff x="4008140" y="2168860"/>
            <a:chExt cx="2355078" cy="594357"/>
          </a:xfrm>
        </p:grpSpPr>
        <p:sp>
          <p:nvSpPr>
            <p:cNvPr id="9" name="Rectangle 8"/>
            <p:cNvSpPr/>
            <p:nvPr/>
          </p:nvSpPr>
          <p:spPr>
            <a:xfrm>
              <a:off x="4436985" y="2393885"/>
              <a:ext cx="19262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1" dirty="0">
                  <a:latin typeface="Calibri" pitchFamily="34" charset="0"/>
                </a:rPr>
                <a:t>population growth</a:t>
              </a:r>
            </a:p>
          </p:txBody>
        </p:sp>
        <p:sp>
          <p:nvSpPr>
            <p:cNvPr id="10" name="Freeform 9"/>
            <p:cNvSpPr/>
            <p:nvPr/>
          </p:nvSpPr>
          <p:spPr>
            <a:xfrm flipV="1">
              <a:off x="4008140" y="2168860"/>
              <a:ext cx="518855" cy="431236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86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+mn-lt"/>
                <a:cs typeface="+mn-cs"/>
              </a:rPr>
              <a:t>Population regulation</a:t>
            </a:r>
          </a:p>
        </p:txBody>
      </p:sp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1295400" y="1676400"/>
            <a:ext cx="31797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0">
                <a:latin typeface="Calibri" pitchFamily="34" charset="0"/>
              </a:rPr>
              <a:t>Population size (N) </a:t>
            </a:r>
            <a:r>
              <a:rPr lang="en-US" sz="1400" b="0" baseline="-25000">
                <a:latin typeface="Calibri" pitchFamily="34" charset="0"/>
              </a:rPr>
              <a:t>(t+1) </a:t>
            </a:r>
            <a:r>
              <a:rPr lang="en-US" sz="1400" b="0">
                <a:latin typeface="Calibri" pitchFamily="34" charset="0"/>
              </a:rPr>
              <a:t>= N</a:t>
            </a:r>
            <a:r>
              <a:rPr lang="en-US" sz="1400" b="0" baseline="-25000">
                <a:latin typeface="Calibri" pitchFamily="34" charset="0"/>
              </a:rPr>
              <a:t>(t)</a:t>
            </a:r>
            <a:r>
              <a:rPr lang="en-US" sz="1400" b="0">
                <a:latin typeface="Calibri" pitchFamily="34" charset="0"/>
              </a:rPr>
              <a:t> + N</a:t>
            </a:r>
            <a:r>
              <a:rPr lang="en-US" sz="1400" b="0" baseline="-25000">
                <a:latin typeface="Calibri" pitchFamily="34" charset="0"/>
              </a:rPr>
              <a:t>(t)</a:t>
            </a:r>
            <a:r>
              <a:rPr lang="en-US" sz="1400" b="0">
                <a:latin typeface="Calibri" pitchFamily="34" charset="0"/>
              </a:rPr>
              <a:t> * r *</a:t>
            </a: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609600" y="914400"/>
            <a:ext cx="2852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alibri" pitchFamily="34" charset="0"/>
              </a:rPr>
              <a:t>Density-dependent growth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457700" y="1600200"/>
          <a:ext cx="647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4" imgW="647700" imgH="457200" progId="Equation.3">
                  <p:embed/>
                </p:oleObj>
              </mc:Choice>
              <mc:Fallback>
                <p:oleObj name="Equation" r:id="rId4" imgW="6477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1600200"/>
                        <a:ext cx="647700" cy="457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4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43076"/>
              </p:ext>
            </p:extLst>
          </p:nvPr>
        </p:nvGraphicFramePr>
        <p:xfrm>
          <a:off x="457200" y="3423252"/>
          <a:ext cx="2362200" cy="1951040"/>
        </p:xfrm>
        <a:graphic>
          <a:graphicData uri="http://schemas.openxmlformats.org/drawingml/2006/table">
            <a:tbl>
              <a:tblPr/>
              <a:tblGrid>
                <a:gridCol w="590550"/>
                <a:gridCol w="590550"/>
                <a:gridCol w="590550"/>
                <a:gridCol w="590550"/>
              </a:tblGrid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Time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K=50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K=100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K=150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25.54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30.48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32.47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41.81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65.97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80.72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48.31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91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127.8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49.70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98.31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145.5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49.94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99.7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149.2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4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49.99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99.9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149.9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7200" y="3154965"/>
            <a:ext cx="2362200" cy="2746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1" dirty="0">
                <a:solidFill>
                  <a:srgbClr val="FF0000"/>
                </a:solidFill>
                <a:latin typeface="+mn-lt"/>
                <a:cs typeface="+mn-cs"/>
              </a:rPr>
              <a:t>r = 0.3</a:t>
            </a:r>
          </a:p>
        </p:txBody>
      </p:sp>
      <p:grpSp>
        <p:nvGrpSpPr>
          <p:cNvPr id="1085" name="Group 61"/>
          <p:cNvGrpSpPr>
            <a:grpSpLocks/>
          </p:cNvGrpSpPr>
          <p:nvPr/>
        </p:nvGrpSpPr>
        <p:grpSpPr bwMode="auto">
          <a:xfrm>
            <a:off x="2971800" y="3194652"/>
            <a:ext cx="2624138" cy="2289175"/>
            <a:chOff x="1872" y="1680"/>
            <a:chExt cx="1653" cy="1442"/>
          </a:xfrm>
        </p:grpSpPr>
        <p:pic>
          <p:nvPicPr>
            <p:cNvPr id="517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680"/>
              <a:ext cx="1653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208" y="1872"/>
              <a:ext cx="432" cy="1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0" i="1" dirty="0">
                  <a:solidFill>
                    <a:srgbClr val="FF0000"/>
                  </a:solidFill>
                  <a:latin typeface="+mn-lt"/>
                  <a:cs typeface="+mn-cs"/>
                </a:rPr>
                <a:t>r = 0.3</a:t>
              </a:r>
            </a:p>
          </p:txBody>
        </p:sp>
      </p:grpSp>
      <p:grpSp>
        <p:nvGrpSpPr>
          <p:cNvPr id="1086" name="Group 62"/>
          <p:cNvGrpSpPr>
            <a:grpSpLocks/>
          </p:cNvGrpSpPr>
          <p:nvPr/>
        </p:nvGrpSpPr>
        <p:grpSpPr bwMode="auto">
          <a:xfrm>
            <a:off x="5943600" y="2966052"/>
            <a:ext cx="2590800" cy="2590800"/>
            <a:chOff x="3744" y="1536"/>
            <a:chExt cx="1632" cy="1632"/>
          </a:xfrm>
        </p:grpSpPr>
        <p:pic>
          <p:nvPicPr>
            <p:cNvPr id="517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688"/>
              <a:ext cx="1632" cy="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78" name="Rectangle 20"/>
            <p:cNvSpPr>
              <a:spLocks noChangeArrowheads="1"/>
            </p:cNvSpPr>
            <p:nvPr/>
          </p:nvSpPr>
          <p:spPr bwMode="auto">
            <a:xfrm>
              <a:off x="4128" y="1536"/>
              <a:ext cx="1212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100" b="0" i="1">
                  <a:latin typeface="Calibri" pitchFamily="34" charset="0"/>
                </a:rPr>
                <a:t>Density-independent growth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2420742" y="2258870"/>
            <a:ext cx="1926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Calibri" pitchFamily="34" charset="0"/>
              </a:rPr>
              <a:t>population growth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42030" y="998730"/>
            <a:ext cx="2476272" cy="608689"/>
            <a:chOff x="4842030" y="998730"/>
            <a:chExt cx="2476272" cy="608689"/>
          </a:xfrm>
        </p:grpSpPr>
        <p:sp>
          <p:nvSpPr>
            <p:cNvPr id="3" name="Rectangle 2"/>
            <p:cNvSpPr/>
            <p:nvPr/>
          </p:nvSpPr>
          <p:spPr>
            <a:xfrm>
              <a:off x="5147580" y="998730"/>
              <a:ext cx="21707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1" dirty="0" smtClean="0">
                  <a:latin typeface="Calibri" pitchFamily="34" charset="0"/>
                </a:rPr>
                <a:t>Initial population </a:t>
              </a:r>
              <a:r>
                <a:rPr lang="en-US" b="0" i="1" dirty="0">
                  <a:latin typeface="Calibri" pitchFamily="34" charset="0"/>
                </a:rPr>
                <a:t>size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842030" y="1222408"/>
              <a:ext cx="336362" cy="385011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77547" y="2020442"/>
            <a:ext cx="2259738" cy="598468"/>
            <a:chOff x="4877547" y="1975437"/>
            <a:chExt cx="2259738" cy="598468"/>
          </a:xfrm>
        </p:grpSpPr>
        <p:sp>
          <p:nvSpPr>
            <p:cNvPr id="2" name="Rectangle 1"/>
            <p:cNvSpPr/>
            <p:nvPr/>
          </p:nvSpPr>
          <p:spPr>
            <a:xfrm>
              <a:off x="5356156" y="2204573"/>
              <a:ext cx="1781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1" dirty="0">
                  <a:latin typeface="Calibri" pitchFamily="34" charset="0"/>
                </a:rPr>
                <a:t>carrying capacity</a:t>
              </a:r>
              <a:endParaRPr lang="en-CA" dirty="0"/>
            </a:p>
          </p:txBody>
        </p:sp>
        <p:sp>
          <p:nvSpPr>
            <p:cNvPr id="19" name="Freeform 18"/>
            <p:cNvSpPr/>
            <p:nvPr/>
          </p:nvSpPr>
          <p:spPr>
            <a:xfrm flipV="1">
              <a:off x="4877547" y="1975437"/>
              <a:ext cx="504543" cy="431236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Freeform 20"/>
          <p:cNvSpPr/>
          <p:nvPr/>
        </p:nvSpPr>
        <p:spPr>
          <a:xfrm flipH="1" flipV="1">
            <a:off x="3462338" y="1912219"/>
            <a:ext cx="554784" cy="431236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15402" y="2744625"/>
            <a:ext cx="2856598" cy="2279263"/>
            <a:chOff x="1715402" y="2744625"/>
            <a:chExt cx="2856598" cy="2279263"/>
          </a:xfrm>
        </p:grpSpPr>
        <p:pic>
          <p:nvPicPr>
            <p:cNvPr id="6216" name="Picture 7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0427" y="2788438"/>
              <a:ext cx="2631573" cy="19276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955192" y="4716111"/>
              <a:ext cx="5755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/>
                <a:t>Time</a:t>
              </a:r>
              <a:endParaRPr lang="en-CA" sz="1400" b="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16145" y="3543882"/>
              <a:ext cx="1906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/>
                <a:t>Number of individuals</a:t>
              </a:r>
              <a:endParaRPr lang="en-CA" sz="1400" b="0" dirty="0"/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965652" y="2858443"/>
              <a:ext cx="5083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0" i="1" dirty="0" smtClean="0">
                  <a:solidFill>
                    <a:srgbClr val="FF0000"/>
                  </a:solidFill>
                  <a:latin typeface="+mn-lt"/>
                  <a:cs typeface="+mn-cs"/>
                </a:rPr>
                <a:t>h </a:t>
              </a:r>
              <a:r>
                <a:rPr lang="en-US" sz="1000" b="0" i="1" dirty="0">
                  <a:solidFill>
                    <a:srgbClr val="FF0000"/>
                  </a:solidFill>
                  <a:latin typeface="+mn-lt"/>
                  <a:cs typeface="+mn-cs"/>
                </a:rPr>
                <a:t>= </a:t>
              </a:r>
              <a:r>
                <a:rPr lang="en-US" sz="1000" b="0" i="1" dirty="0" smtClean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  <a:endParaRPr lang="en-US" sz="1000" b="0" i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3830637" y="3914754"/>
              <a:ext cx="6277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0" i="1" dirty="0" smtClean="0">
                  <a:solidFill>
                    <a:srgbClr val="FF0000"/>
                  </a:solidFill>
                  <a:latin typeface="+mn-lt"/>
                  <a:cs typeface="+mn-cs"/>
                </a:rPr>
                <a:t>h </a:t>
              </a:r>
              <a:r>
                <a:rPr lang="en-US" sz="1000" b="0" i="1" dirty="0">
                  <a:solidFill>
                    <a:srgbClr val="FF0000"/>
                  </a:solidFill>
                  <a:latin typeface="+mn-lt"/>
                  <a:cs typeface="+mn-cs"/>
                </a:rPr>
                <a:t>= </a:t>
              </a:r>
              <a:r>
                <a:rPr lang="en-US" sz="1000" b="0" i="1" dirty="0" smtClean="0">
                  <a:solidFill>
                    <a:srgbClr val="FF0000"/>
                  </a:solidFill>
                  <a:latin typeface="+mn-lt"/>
                  <a:cs typeface="+mn-cs"/>
                </a:rPr>
                <a:t>0.13</a:t>
              </a:r>
              <a:endParaRPr lang="en-US" sz="1000" b="0" i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3877959" y="4319799"/>
              <a:ext cx="6277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0" i="1" dirty="0" smtClean="0">
                  <a:solidFill>
                    <a:srgbClr val="FF0000"/>
                  </a:solidFill>
                  <a:latin typeface="+mn-lt"/>
                  <a:cs typeface="+mn-cs"/>
                </a:rPr>
                <a:t>h </a:t>
              </a:r>
              <a:r>
                <a:rPr lang="en-US" sz="1000" b="0" i="1" dirty="0">
                  <a:solidFill>
                    <a:srgbClr val="FF0000"/>
                  </a:solidFill>
                  <a:latin typeface="+mn-lt"/>
                  <a:cs typeface="+mn-cs"/>
                </a:rPr>
                <a:t>= </a:t>
              </a:r>
              <a:r>
                <a:rPr lang="en-US" sz="1000" b="0" i="1" dirty="0" smtClean="0">
                  <a:solidFill>
                    <a:srgbClr val="FF0000"/>
                  </a:solidFill>
                  <a:latin typeface="+mn-lt"/>
                  <a:cs typeface="+mn-cs"/>
                </a:rPr>
                <a:t>0.3</a:t>
              </a:r>
              <a:endParaRPr lang="en-US" sz="1000" b="0" i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2286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+mn-lt"/>
                <a:cs typeface="+mn-cs"/>
              </a:rPr>
              <a:t>Population regulation</a:t>
            </a:r>
          </a:p>
        </p:txBody>
      </p:sp>
      <p:sp>
        <p:nvSpPr>
          <p:cNvPr id="6147" name="TextBox 5"/>
          <p:cNvSpPr txBox="1">
            <a:spLocks noChangeArrowheads="1"/>
          </p:cNvSpPr>
          <p:nvPr/>
        </p:nvSpPr>
        <p:spPr bwMode="auto">
          <a:xfrm>
            <a:off x="1295400" y="1676400"/>
            <a:ext cx="30030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0" dirty="0">
                <a:latin typeface="Calibri" pitchFamily="34" charset="0"/>
              </a:rPr>
              <a:t>Population size (N) </a:t>
            </a:r>
            <a:r>
              <a:rPr lang="en-US" sz="1400" b="0" baseline="-25000" dirty="0">
                <a:latin typeface="Calibri" pitchFamily="34" charset="0"/>
              </a:rPr>
              <a:t>(</a:t>
            </a:r>
            <a:r>
              <a:rPr lang="en-US" sz="1400" b="0" baseline="-25000" dirty="0" err="1">
                <a:latin typeface="Calibri" pitchFamily="34" charset="0"/>
              </a:rPr>
              <a:t>t+1</a:t>
            </a:r>
            <a:r>
              <a:rPr lang="en-US" sz="1400" b="0" baseline="-25000" dirty="0">
                <a:latin typeface="Calibri" pitchFamily="34" charset="0"/>
              </a:rPr>
              <a:t>) </a:t>
            </a:r>
            <a:r>
              <a:rPr lang="en-US" sz="1400" b="0" dirty="0">
                <a:latin typeface="Calibri" pitchFamily="34" charset="0"/>
              </a:rPr>
              <a:t>= N</a:t>
            </a:r>
            <a:r>
              <a:rPr lang="en-US" sz="1400" b="0" baseline="-25000" dirty="0">
                <a:latin typeface="Calibri" pitchFamily="34" charset="0"/>
              </a:rPr>
              <a:t>(t)</a:t>
            </a:r>
            <a:r>
              <a:rPr lang="en-US" sz="1400" b="0" dirty="0">
                <a:latin typeface="Calibri" pitchFamily="34" charset="0"/>
              </a:rPr>
              <a:t> + N</a:t>
            </a:r>
            <a:r>
              <a:rPr lang="en-US" sz="1400" b="0" baseline="-25000" dirty="0">
                <a:latin typeface="Calibri" pitchFamily="34" charset="0"/>
              </a:rPr>
              <a:t>(t)</a:t>
            </a:r>
            <a:r>
              <a:rPr lang="en-US" sz="1400" b="0" dirty="0">
                <a:latin typeface="Calibri" pitchFamily="34" charset="0"/>
              </a:rPr>
              <a:t> </a:t>
            </a:r>
            <a:r>
              <a:rPr lang="en-US" sz="1400" b="0" dirty="0" smtClean="0">
                <a:latin typeface="Calibri" pitchFamily="34" charset="0"/>
              </a:rPr>
              <a:t>* </a:t>
            </a:r>
            <a:r>
              <a:rPr lang="en-US" sz="1400" b="0" dirty="0">
                <a:latin typeface="Calibri" pitchFamily="34" charset="0"/>
              </a:rPr>
              <a:t>r</a:t>
            </a:r>
            <a:r>
              <a:rPr lang="en-US" sz="1400" b="0" i="1" dirty="0" smtClean="0">
                <a:latin typeface="Calibri" pitchFamily="34" charset="0"/>
              </a:rPr>
              <a:t> </a:t>
            </a:r>
            <a:r>
              <a:rPr lang="en-US" sz="1400" b="0" dirty="0" smtClean="0">
                <a:latin typeface="Calibri" pitchFamily="34" charset="0"/>
              </a:rPr>
              <a:t>*</a:t>
            </a:r>
            <a:endParaRPr lang="en-US" sz="1400" b="0" dirty="0">
              <a:latin typeface="Calibri" pitchFamily="34" charset="0"/>
            </a:endParaRPr>
          </a:p>
        </p:txBody>
      </p:sp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609600" y="914400"/>
            <a:ext cx="4441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alibri" pitchFamily="34" charset="0"/>
              </a:rPr>
              <a:t>Density-dependent growth with harvesting</a:t>
            </a:r>
          </a:p>
        </p:txBody>
      </p:sp>
      <p:graphicFrame>
        <p:nvGraphicFramePr>
          <p:cNvPr id="61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474134"/>
              </p:ext>
            </p:extLst>
          </p:nvPr>
        </p:nvGraphicFramePr>
        <p:xfrm>
          <a:off x="4166955" y="1584067"/>
          <a:ext cx="647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" name="Equation" r:id="rId5" imgW="647700" imgH="457200" progId="Equation.3">
                  <p:embed/>
                </p:oleObj>
              </mc:Choice>
              <mc:Fallback>
                <p:oleObj name="Equation" r:id="rId5" imgW="6477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955" y="1584067"/>
                        <a:ext cx="6477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 bwMode="auto">
          <a:xfrm>
            <a:off x="4819649" y="1656917"/>
            <a:ext cx="813304" cy="325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grpSp>
        <p:nvGrpSpPr>
          <p:cNvPr id="2" name="Group 1"/>
          <p:cNvGrpSpPr/>
          <p:nvPr/>
        </p:nvGrpSpPr>
        <p:grpSpPr>
          <a:xfrm>
            <a:off x="6597225" y="3429000"/>
            <a:ext cx="2395370" cy="2205245"/>
            <a:chOff x="6597225" y="3429000"/>
            <a:chExt cx="2395370" cy="2205245"/>
          </a:xfrm>
        </p:grpSpPr>
        <p:pic>
          <p:nvPicPr>
            <p:cNvPr id="6254" name="Picture 1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25" y="3564015"/>
              <a:ext cx="2387854" cy="2070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05" name="Rectangle 20"/>
            <p:cNvSpPr>
              <a:spLocks noChangeArrowheads="1"/>
            </p:cNvSpPr>
            <p:nvPr/>
          </p:nvSpPr>
          <p:spPr bwMode="auto">
            <a:xfrm>
              <a:off x="7227295" y="3429000"/>
              <a:ext cx="17653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 b="0" i="1" dirty="0">
                  <a:latin typeface="Calibri" pitchFamily="34" charset="0"/>
                </a:rPr>
                <a:t>Density-independent growth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87235" y="1088740"/>
            <a:ext cx="2251940" cy="2205270"/>
            <a:chOff x="6687235" y="1088740"/>
            <a:chExt cx="2251940" cy="2205270"/>
          </a:xfrm>
        </p:grpSpPr>
        <p:pic>
          <p:nvPicPr>
            <p:cNvPr id="6255" name="Picture 1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235" y="1313765"/>
              <a:ext cx="2200272" cy="1980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04" name="Rectangle 22"/>
            <p:cNvSpPr>
              <a:spLocks noChangeArrowheads="1"/>
            </p:cNvSpPr>
            <p:nvPr/>
          </p:nvSpPr>
          <p:spPr bwMode="auto">
            <a:xfrm>
              <a:off x="7272300" y="1088740"/>
              <a:ext cx="166687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 b="0" i="1" dirty="0">
                  <a:latin typeface="Calibri" pitchFamily="34" charset="0"/>
                </a:rPr>
                <a:t>Density-dependent growth</a:t>
              </a:r>
            </a:p>
          </p:txBody>
        </p:sp>
      </p:grpSp>
      <p:sp>
        <p:nvSpPr>
          <p:cNvPr id="27" name="TextBox 26"/>
          <p:cNvSpPr txBox="1"/>
          <p:nvPr/>
        </p:nvSpPr>
        <p:spPr bwMode="auto">
          <a:xfrm>
            <a:off x="2210457" y="2862087"/>
            <a:ext cx="508375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i="1" dirty="0">
                <a:solidFill>
                  <a:srgbClr val="FF0000"/>
                </a:solidFill>
                <a:latin typeface="+mn-lt"/>
                <a:cs typeface="+mn-cs"/>
              </a:rPr>
              <a:t>r = </a:t>
            </a:r>
            <a:r>
              <a:rPr lang="en-US" sz="1000" b="0" i="1" dirty="0" smtClean="0">
                <a:solidFill>
                  <a:srgbClr val="FF0000"/>
                </a:solidFill>
                <a:latin typeface="+mn-lt"/>
                <a:cs typeface="+mn-cs"/>
              </a:rPr>
              <a:t>0.3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i="1" dirty="0" smtClean="0">
                <a:solidFill>
                  <a:srgbClr val="FF0000"/>
                </a:solidFill>
                <a:latin typeface="+mn-lt"/>
                <a:cs typeface="+mn-cs"/>
              </a:rPr>
              <a:t>K=50</a:t>
            </a:r>
            <a:endParaRPr lang="en-US" sz="1000" b="0" i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4833772" y="1676399"/>
            <a:ext cx="7328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0" dirty="0" smtClean="0">
                <a:latin typeface="Calibri" pitchFamily="34" charset="0"/>
              </a:rPr>
              <a:t>-N</a:t>
            </a:r>
            <a:r>
              <a:rPr lang="en-US" sz="1400" b="0" baseline="-25000" dirty="0" smtClean="0">
                <a:latin typeface="Calibri" pitchFamily="34" charset="0"/>
              </a:rPr>
              <a:t>(t)</a:t>
            </a:r>
            <a:r>
              <a:rPr lang="en-US" sz="1400" b="0" dirty="0" smtClean="0">
                <a:latin typeface="Calibri" pitchFamily="34" charset="0"/>
              </a:rPr>
              <a:t> * h</a:t>
            </a:r>
            <a:endParaRPr lang="en-US" sz="1400" b="0" dirty="0">
              <a:latin typeface="Calibr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11860" y="1925878"/>
            <a:ext cx="2120035" cy="603022"/>
            <a:chOff x="5174763" y="1811310"/>
            <a:chExt cx="2120035" cy="603022"/>
          </a:xfrm>
        </p:grpSpPr>
        <p:sp>
          <p:nvSpPr>
            <p:cNvPr id="32" name="Rectangle 31"/>
            <p:cNvSpPr/>
            <p:nvPr/>
          </p:nvSpPr>
          <p:spPr>
            <a:xfrm>
              <a:off x="5174763" y="2045000"/>
              <a:ext cx="1766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1" dirty="0" smtClean="0">
                  <a:latin typeface="Calibri" pitchFamily="34" charset="0"/>
                </a:rPr>
                <a:t>Fishing Mortality</a:t>
              </a:r>
              <a:endParaRPr lang="en-CA" dirty="0"/>
            </a:p>
          </p:txBody>
        </p:sp>
        <p:sp>
          <p:nvSpPr>
            <p:cNvPr id="33" name="Freeform 32"/>
            <p:cNvSpPr/>
            <p:nvPr/>
          </p:nvSpPr>
          <p:spPr>
            <a:xfrm flipH="1" flipV="1">
              <a:off x="6894308" y="1811310"/>
              <a:ext cx="400490" cy="431236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2663915"/>
            <a:ext cx="8474334" cy="4082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56" y="2953133"/>
            <a:ext cx="1035115" cy="505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13" y="3590059"/>
            <a:ext cx="1035115" cy="28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50" y="3938839"/>
            <a:ext cx="818156" cy="29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-1059897" y="4052758"/>
            <a:ext cx="2633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Calibri" pitchFamily="34" charset="0"/>
              </a:rPr>
              <a:t>r (population growth rate)</a:t>
            </a:r>
            <a:endParaRPr lang="en-US" b="0" i="1" dirty="0">
              <a:latin typeface="Calibr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57825" y="197060"/>
            <a:ext cx="564615" cy="2745587"/>
            <a:chOff x="557825" y="197060"/>
            <a:chExt cx="564615" cy="2745587"/>
          </a:xfrm>
        </p:grpSpPr>
        <p:pic>
          <p:nvPicPr>
            <p:cNvPr id="34827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856" y="278650"/>
              <a:ext cx="165754" cy="2501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835025" y="2605110"/>
              <a:ext cx="287415" cy="337537"/>
              <a:chOff x="3806915" y="1628800"/>
              <a:chExt cx="287415" cy="33753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3806915" y="1628800"/>
                <a:ext cx="270030" cy="2250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824300" y="1741312"/>
                <a:ext cx="270030" cy="2250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557825" y="197060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0.50</a:t>
              </a:r>
              <a:endParaRPr lang="en-CA" sz="11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6555" y="1007150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0.46</a:t>
              </a:r>
              <a:endParaRPr lang="en-CA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6555" y="176381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0.44</a:t>
              </a:r>
              <a:endParaRPr lang="en-CA" sz="11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32456" y="728700"/>
            <a:ext cx="7319990" cy="757827"/>
            <a:chOff x="1032456" y="728700"/>
            <a:chExt cx="7319990" cy="757827"/>
          </a:xfrm>
        </p:grpSpPr>
        <p:sp>
          <p:nvSpPr>
            <p:cNvPr id="6" name="Rectangle 5"/>
            <p:cNvSpPr/>
            <p:nvPr/>
          </p:nvSpPr>
          <p:spPr>
            <a:xfrm>
              <a:off x="2276745" y="1178750"/>
              <a:ext cx="558062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400" dirty="0" smtClean="0">
                  <a:solidFill>
                    <a:srgbClr val="FF0000"/>
                  </a:solidFill>
                </a:rPr>
                <a:t>Marquez-</a:t>
              </a:r>
              <a:r>
                <a:rPr lang="en-CA" sz="1400" dirty="0" err="1" smtClean="0">
                  <a:solidFill>
                    <a:srgbClr val="FF0000"/>
                  </a:solidFill>
                </a:rPr>
                <a:t>Farias</a:t>
              </a:r>
              <a:r>
                <a:rPr lang="en-CA" sz="1400" dirty="0" smtClean="0">
                  <a:solidFill>
                    <a:srgbClr val="FF0000"/>
                  </a:solidFill>
                </a:rPr>
                <a:t> &amp; Castillo-</a:t>
              </a:r>
              <a:r>
                <a:rPr lang="en-CA" sz="1400" dirty="0" err="1" smtClean="0">
                  <a:solidFill>
                    <a:srgbClr val="FF0000"/>
                  </a:solidFill>
                </a:rPr>
                <a:t>Geniz</a:t>
              </a:r>
              <a:r>
                <a:rPr lang="en-CA" sz="1400" dirty="0" smtClean="0">
                  <a:solidFill>
                    <a:srgbClr val="FF0000"/>
                  </a:solidFill>
                </a:rPr>
                <a:t>,  Fisheries Research 1998</a:t>
              </a:r>
              <a:endParaRPr lang="en-CA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032456" y="1137955"/>
              <a:ext cx="7319990" cy="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304314" y="728700"/>
              <a:ext cx="5085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Estimated fishing mortality in the Caribbean</a:t>
              </a:r>
              <a:endParaRPr lang="en-CA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95460" y="6572381"/>
            <a:ext cx="24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Ward-Page et al. </a:t>
            </a:r>
            <a:r>
              <a:rPr lang="en-US" sz="1200" b="0" dirty="0" err="1" smtClean="0"/>
              <a:t>PLoSONE</a:t>
            </a:r>
            <a:r>
              <a:rPr lang="en-US" sz="1200" b="0" dirty="0" smtClean="0"/>
              <a:t> 2010</a:t>
            </a:r>
            <a:endParaRPr lang="en-CA" sz="1200" b="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05" y="4368850"/>
            <a:ext cx="1243980" cy="336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084087" y="4824155"/>
            <a:ext cx="7830921" cy="990110"/>
            <a:chOff x="1084087" y="4824155"/>
            <a:chExt cx="7830921" cy="99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084087" y="4824155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52120" y="5679250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067055" y="5554356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639997" y="5094185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192180" y="5724255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777245" y="5724255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39782" y="5724255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924873" y="5724255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487435" y="5814265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780419" y="5364215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334337" y="5409220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96925" y="5551442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09212" y="5554356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176050" y="5319210"/>
              <a:ext cx="4275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697512" y="3969060"/>
            <a:ext cx="4003708" cy="1755195"/>
            <a:chOff x="4697512" y="3969060"/>
            <a:chExt cx="4003708" cy="1755195"/>
          </a:xfrm>
        </p:grpSpPr>
        <p:grpSp>
          <p:nvGrpSpPr>
            <p:cNvPr id="39" name="Group 38"/>
            <p:cNvGrpSpPr/>
            <p:nvPr/>
          </p:nvGrpSpPr>
          <p:grpSpPr>
            <a:xfrm>
              <a:off x="4697512" y="3969060"/>
              <a:ext cx="2844818" cy="1560391"/>
              <a:chOff x="4504510" y="873064"/>
              <a:chExt cx="2844818" cy="1560391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4504510" y="873064"/>
                <a:ext cx="2844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i="1" dirty="0" smtClean="0">
                    <a:latin typeface="Calibri" pitchFamily="34" charset="0"/>
                  </a:rPr>
                  <a:t>Sustainable fishing mortality</a:t>
                </a:r>
                <a:endParaRPr lang="en-US" b="0" i="1" dirty="0">
                  <a:latin typeface="Calibri" pitchFamily="34" charset="0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4539677" y="1312418"/>
                <a:ext cx="638715" cy="1121037"/>
              </a:xfrm>
              <a:custGeom>
                <a:avLst/>
                <a:gdLst>
                  <a:gd name="connsiteX0" fmla="*/ 471638 w 471638"/>
                  <a:gd name="connsiteY0" fmla="*/ 0 h 385011"/>
                  <a:gd name="connsiteX1" fmla="*/ 269507 w 471638"/>
                  <a:gd name="connsiteY1" fmla="*/ 67377 h 385011"/>
                  <a:gd name="connsiteX2" fmla="*/ 105878 w 471638"/>
                  <a:gd name="connsiteY2" fmla="*/ 202131 h 385011"/>
                  <a:gd name="connsiteX3" fmla="*/ 0 w 471638"/>
                  <a:gd name="connsiteY3" fmla="*/ 385011 h 385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638" h="385011">
                    <a:moveTo>
                      <a:pt x="471638" y="0"/>
                    </a:moveTo>
                    <a:cubicBezTo>
                      <a:pt x="401052" y="16844"/>
                      <a:pt x="330467" y="33689"/>
                      <a:pt x="269507" y="67377"/>
                    </a:cubicBezTo>
                    <a:cubicBezTo>
                      <a:pt x="208547" y="101065"/>
                      <a:pt x="150796" y="149192"/>
                      <a:pt x="105878" y="202131"/>
                    </a:cubicBezTo>
                    <a:cubicBezTo>
                      <a:pt x="60960" y="255070"/>
                      <a:pt x="30480" y="320040"/>
                      <a:pt x="0" y="385011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5" name="Freeform 44"/>
            <p:cNvSpPr/>
            <p:nvPr/>
          </p:nvSpPr>
          <p:spPr>
            <a:xfrm flipH="1">
              <a:off x="5336353" y="4388399"/>
              <a:ext cx="1681780" cy="1263231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Freeform 45"/>
            <p:cNvSpPr/>
            <p:nvPr/>
          </p:nvSpPr>
          <p:spPr>
            <a:xfrm flipH="1">
              <a:off x="5335047" y="4397073"/>
              <a:ext cx="3366173" cy="1327182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639784" y="2180039"/>
            <a:ext cx="3104792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human exploitation </a:t>
            </a:r>
            <a:r>
              <a:rPr lang="en-CA" dirty="0" smtClean="0">
                <a:solidFill>
                  <a:srgbClr val="FF0000"/>
                </a:solidFill>
              </a:rPr>
              <a:t>is exceeding species</a:t>
            </a:r>
            <a:r>
              <a:rPr lang="en-CA" dirty="0">
                <a:solidFill>
                  <a:srgbClr val="FF0000"/>
                </a:solidFill>
              </a:rPr>
              <a:t>' regeneration capacity</a:t>
            </a:r>
          </a:p>
        </p:txBody>
      </p:sp>
    </p:spTree>
    <p:extLst>
      <p:ext uri="{BB962C8B-B14F-4D97-AF65-F5344CB8AC3E}">
        <p14:creationId xmlns:p14="http://schemas.microsoft.com/office/powerpoint/2010/main" val="426622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86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 smtClean="0">
                <a:latin typeface="+mn-lt"/>
                <a:cs typeface="+mn-cs"/>
              </a:rPr>
              <a:t>Overfishing: how bad the situation really is? </a:t>
            </a:r>
            <a:endParaRPr lang="en-US" b="0" dirty="0">
              <a:latin typeface="+mn-lt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2132" y="1035318"/>
            <a:ext cx="3925146" cy="2842327"/>
            <a:chOff x="82132" y="1035318"/>
            <a:chExt cx="3925146" cy="284232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32" y="1035318"/>
              <a:ext cx="3925146" cy="2551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816742" y="3600646"/>
              <a:ext cx="2190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Watson &amp; </a:t>
              </a:r>
              <a:r>
                <a:rPr lang="en-US" sz="1200" b="0" dirty="0" err="1" smtClean="0"/>
                <a:t>Pauly</a:t>
              </a:r>
              <a:r>
                <a:rPr lang="en-US" sz="1200" b="0" dirty="0" smtClean="0"/>
                <a:t>, Nature 2001</a:t>
              </a:r>
              <a:endParaRPr lang="en-CA" sz="1200" b="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978072" y="1133745"/>
            <a:ext cx="2891220" cy="2765951"/>
            <a:chOff x="5978072" y="1133745"/>
            <a:chExt cx="2891220" cy="2765951"/>
          </a:xfrm>
        </p:grpSpPr>
        <p:graphicFrame>
          <p:nvGraphicFramePr>
            <p:cNvPr id="6" name="Chart 5"/>
            <p:cNvGraphicFramePr/>
            <p:nvPr>
              <p:extLst>
                <p:ext uri="{D42A27DB-BD31-4B8C-83A1-F6EECF244321}">
                  <p14:modId xmlns:p14="http://schemas.microsoft.com/office/powerpoint/2010/main" val="1278750432"/>
                </p:ext>
              </p:extLst>
            </p:nvPr>
          </p:nvGraphicFramePr>
          <p:xfrm>
            <a:off x="6038971" y="1379657"/>
            <a:ext cx="2747706" cy="25200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5978072" y="1133745"/>
              <a:ext cx="2869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err="1" smtClean="0"/>
                <a:t>FAO</a:t>
              </a:r>
              <a:r>
                <a:rPr lang="en-US" sz="1200" b="0" dirty="0" smtClean="0"/>
                <a:t>, State of the world’s fisheries 2011</a:t>
              </a:r>
              <a:endParaRPr lang="en-CA" sz="1200" b="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19856" y="1652193"/>
              <a:ext cx="14494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0" dirty="0" smtClean="0"/>
                <a:t>Overexploited</a:t>
              </a:r>
            </a:p>
            <a:p>
              <a:pPr algn="ctr"/>
              <a:r>
                <a:rPr lang="en-US" sz="1600" b="0" dirty="0" smtClean="0"/>
                <a:t>28</a:t>
              </a:r>
              <a:r>
                <a:rPr lang="en-CA" sz="1600" b="0" dirty="0" smtClean="0"/>
                <a:t>%</a:t>
              </a:r>
              <a:endParaRPr lang="en-US" sz="1600" b="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12474" y="1649270"/>
              <a:ext cx="1207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0" dirty="0" smtClean="0"/>
                <a:t>Developing</a:t>
              </a:r>
            </a:p>
            <a:p>
              <a:pPr algn="ctr"/>
              <a:r>
                <a:rPr lang="en-US" sz="1600" b="0" dirty="0" smtClean="0"/>
                <a:t>20</a:t>
              </a:r>
              <a:r>
                <a:rPr lang="en-CA" sz="1600" b="0" dirty="0" smtClean="0"/>
                <a:t>%</a:t>
              </a:r>
              <a:endParaRPr lang="en-US" sz="1600" b="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35934" y="2843935"/>
              <a:ext cx="1492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0" dirty="0" smtClean="0"/>
                <a:t>Fully exploited</a:t>
              </a:r>
            </a:p>
            <a:p>
              <a:pPr algn="ctr"/>
              <a:r>
                <a:rPr lang="en-US" sz="1600" b="0" dirty="0" smtClean="0"/>
                <a:t>52%</a:t>
              </a:r>
              <a:endParaRPr lang="en-US" sz="1600" b="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06538" y="1733987"/>
            <a:ext cx="1990587" cy="1358203"/>
            <a:chOff x="3706538" y="1733987"/>
            <a:chExt cx="1990587" cy="1358203"/>
          </a:xfrm>
        </p:grpSpPr>
        <p:sp>
          <p:nvSpPr>
            <p:cNvPr id="13" name="TextBox 12"/>
            <p:cNvSpPr txBox="1"/>
            <p:nvPr/>
          </p:nvSpPr>
          <p:spPr>
            <a:xfrm>
              <a:off x="3706538" y="2168860"/>
              <a:ext cx="19905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24-35% of the world’s continental shelve productivity</a:t>
              </a:r>
            </a:p>
            <a:p>
              <a:pPr algn="ctr"/>
              <a:r>
                <a:rPr lang="en-US" sz="1200" dirty="0" err="1" smtClean="0">
                  <a:solidFill>
                    <a:srgbClr val="FF0000"/>
                  </a:solidFill>
                </a:rPr>
                <a:t>Pauly</a:t>
              </a:r>
              <a:r>
                <a:rPr lang="en-US" sz="1200" dirty="0" smtClean="0">
                  <a:solidFill>
                    <a:srgbClr val="FF0000"/>
                  </a:solidFill>
                </a:rPr>
                <a:t> et al. Nature 1995</a:t>
              </a:r>
              <a:endParaRPr lang="en-CA" sz="1200" dirty="0">
                <a:solidFill>
                  <a:srgbClr val="FF000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9546176" flipH="1">
              <a:off x="3750647" y="1733987"/>
              <a:ext cx="513261" cy="688646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1550" y="1133745"/>
            <a:ext cx="1980220" cy="276999"/>
            <a:chOff x="521550" y="1133745"/>
            <a:chExt cx="1980220" cy="276999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21550" y="1410744"/>
              <a:ext cx="1980220" cy="0"/>
            </a:xfrm>
            <a:prstGeom prst="line">
              <a:avLst/>
            </a:prstGeom>
            <a:ln w="571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21550" y="1133745"/>
              <a:ext cx="18357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Maximum global catch</a:t>
              </a:r>
              <a:endParaRPr lang="en-CA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10368" y="4149080"/>
            <a:ext cx="3443767" cy="2538217"/>
            <a:chOff x="2910368" y="4149080"/>
            <a:chExt cx="3443767" cy="2538217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0368" y="4149080"/>
              <a:ext cx="3443767" cy="2538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228789" y="4239090"/>
              <a:ext cx="19836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0" dirty="0" smtClean="0"/>
                <a:t>Worm et al., Science 2006</a:t>
              </a:r>
              <a:endParaRPr lang="en-CA" sz="1200" b="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92951" y="5255621"/>
            <a:ext cx="2576110" cy="978145"/>
            <a:chOff x="6192951" y="5255621"/>
            <a:chExt cx="2576110" cy="978145"/>
          </a:xfrm>
        </p:grpSpPr>
        <p:sp>
          <p:nvSpPr>
            <p:cNvPr id="20" name="TextBox 19"/>
            <p:cNvSpPr txBox="1"/>
            <p:nvPr/>
          </p:nvSpPr>
          <p:spPr>
            <a:xfrm>
              <a:off x="6867255" y="5255621"/>
              <a:ext cx="19018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All major fisheries of the world could be gone by 2048</a:t>
              </a:r>
              <a:endParaRPr lang="en-CA" sz="1400" dirty="0">
                <a:solidFill>
                  <a:srgbClr val="FF0000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494282">
              <a:off x="6192951" y="5545120"/>
              <a:ext cx="690131" cy="688646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</p:grpSp>
      <p:grpSp>
        <p:nvGrpSpPr>
          <p:cNvPr id="7168" name="Group 7167"/>
          <p:cNvGrpSpPr/>
          <p:nvPr/>
        </p:nvGrpSpPr>
        <p:grpSpPr>
          <a:xfrm>
            <a:off x="2167503" y="1871469"/>
            <a:ext cx="1462505" cy="668299"/>
            <a:chOff x="2167503" y="1871469"/>
            <a:chExt cx="1462505" cy="668299"/>
          </a:xfrm>
        </p:grpSpPr>
        <p:sp>
          <p:nvSpPr>
            <p:cNvPr id="9" name="Rectangle 8"/>
            <p:cNvSpPr/>
            <p:nvPr/>
          </p:nvSpPr>
          <p:spPr>
            <a:xfrm rot="1155129">
              <a:off x="2167503" y="2078103"/>
              <a:ext cx="13773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200" b="0" dirty="0">
                  <a:solidFill>
                    <a:srgbClr val="FF0000"/>
                  </a:solidFill>
                </a:rPr>
                <a:t>0.7 million </a:t>
              </a:r>
              <a:r>
                <a:rPr lang="en-CA" sz="1200" b="0" dirty="0" smtClean="0">
                  <a:solidFill>
                    <a:srgbClr val="FF0000"/>
                  </a:solidFill>
                </a:rPr>
                <a:t>tonnes</a:t>
              </a:r>
            </a:p>
            <a:p>
              <a:pPr algn="ctr"/>
              <a:r>
                <a:rPr lang="en-CA" sz="1200" b="0" dirty="0" smtClean="0">
                  <a:solidFill>
                    <a:srgbClr val="FF0000"/>
                  </a:solidFill>
                </a:rPr>
                <a:t>per </a:t>
              </a:r>
              <a:r>
                <a:rPr lang="en-CA" sz="1200" b="0" dirty="0">
                  <a:solidFill>
                    <a:srgbClr val="FF0000"/>
                  </a:solidFill>
                </a:rPr>
                <a:t>year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2369868" y="1871469"/>
              <a:ext cx="1260140" cy="45511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500" y="503675"/>
            <a:ext cx="2880320" cy="2250250"/>
            <a:chOff x="5787135" y="413665"/>
            <a:chExt cx="2880320" cy="225025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35" y="773705"/>
              <a:ext cx="2835316" cy="1890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832140" y="413665"/>
              <a:ext cx="2835315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American </a:t>
              </a:r>
              <a:r>
                <a:rPr lang="en-CA" dirty="0" smtClean="0"/>
                <a:t>bison</a:t>
              </a:r>
              <a:endParaRPr lang="en-CA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9962" y="86641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 smtClean="0">
                <a:latin typeface="+mn-lt"/>
                <a:cs typeface="+mn-cs"/>
              </a:rPr>
              <a:t>Overharvesting on land: the legacy</a:t>
            </a:r>
            <a:endParaRPr lang="en-US" b="0" dirty="0">
              <a:latin typeface="+mn-lt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41630" y="1088740"/>
            <a:ext cx="2609850" cy="2201049"/>
            <a:chOff x="288744" y="896753"/>
            <a:chExt cx="2609850" cy="2201049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44" y="1173752"/>
              <a:ext cx="260985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95246" y="896753"/>
              <a:ext cx="2603348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The Western Black Rhino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49157" y="1679652"/>
            <a:ext cx="2865689" cy="2667684"/>
            <a:chOff x="237775" y="614531"/>
            <a:chExt cx="2865689" cy="266768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75" y="924627"/>
              <a:ext cx="2865689" cy="2357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37775" y="614531"/>
              <a:ext cx="286568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smtClean="0"/>
                <a:t>Dodo</a:t>
              </a:r>
              <a:endParaRPr lang="en-CA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82002" y="2763645"/>
            <a:ext cx="3039585" cy="2590849"/>
            <a:chOff x="171569" y="3222739"/>
            <a:chExt cx="3039585" cy="2590849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569" y="3574865"/>
              <a:ext cx="3039585" cy="1965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171569" y="3222739"/>
              <a:ext cx="3039585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Taxus</a:t>
              </a:r>
              <a:r>
                <a:rPr lang="en-CA" dirty="0"/>
                <a:t> </a:t>
              </a:r>
              <a:r>
                <a:rPr lang="en-CA" dirty="0" err="1"/>
                <a:t>brevifolia</a:t>
              </a:r>
              <a:endParaRPr lang="en-CA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1569" y="5505811"/>
              <a:ext cx="3039585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400" b="0" dirty="0" smtClean="0"/>
                <a:t>Harvested for a </a:t>
              </a:r>
              <a:r>
                <a:rPr lang="en-CA" sz="1400" b="0" dirty="0"/>
                <a:t>d</a:t>
              </a:r>
              <a:r>
                <a:rPr lang="en-CA" sz="1400" b="0" dirty="0" smtClean="0"/>
                <a:t>rug for cancer</a:t>
              </a:r>
              <a:endParaRPr lang="en-CA" sz="1400" b="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77145" y="4059070"/>
            <a:ext cx="2865689" cy="2457944"/>
            <a:chOff x="5067055" y="730605"/>
            <a:chExt cx="2865689" cy="2457944"/>
          </a:xfrm>
        </p:grpSpPr>
        <p:sp>
          <p:nvSpPr>
            <p:cNvPr id="13" name="Rectangle 12"/>
            <p:cNvSpPr/>
            <p:nvPr/>
          </p:nvSpPr>
          <p:spPr>
            <a:xfrm>
              <a:off x="5067055" y="730605"/>
              <a:ext cx="286568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Mammoth</a:t>
              </a:r>
              <a:endParaRPr lang="en-CA" dirty="0"/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055" y="1032894"/>
              <a:ext cx="2865689" cy="2155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424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817</Words>
  <Application>Microsoft Office PowerPoint</Application>
  <PresentationFormat>On-screen Show (4:3)</PresentationFormat>
  <Paragraphs>220</Paragraphs>
  <Slides>18</Slides>
  <Notes>10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Dalhousie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Camilo Mora</dc:creator>
  <cp:lastModifiedBy>Camilo Mora</cp:lastModifiedBy>
  <cp:revision>99</cp:revision>
  <dcterms:created xsi:type="dcterms:W3CDTF">2009-09-10T15:51:48Z</dcterms:created>
  <dcterms:modified xsi:type="dcterms:W3CDTF">2018-02-12T18:50:44Z</dcterms:modified>
</cp:coreProperties>
</file>